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47"/>
  </p:notesMasterIdLst>
  <p:handoutMasterIdLst>
    <p:handoutMasterId r:id="rId48"/>
  </p:handoutMasterIdLst>
  <p:sldIdLst>
    <p:sldId id="284" r:id="rId5"/>
    <p:sldId id="310" r:id="rId6"/>
    <p:sldId id="285" r:id="rId7"/>
    <p:sldId id="311" r:id="rId8"/>
    <p:sldId id="286" r:id="rId9"/>
    <p:sldId id="287" r:id="rId10"/>
    <p:sldId id="288" r:id="rId11"/>
    <p:sldId id="289" r:id="rId12"/>
    <p:sldId id="328" r:id="rId13"/>
    <p:sldId id="290" r:id="rId14"/>
    <p:sldId id="292" r:id="rId15"/>
    <p:sldId id="291" r:id="rId16"/>
    <p:sldId id="329" r:id="rId17"/>
    <p:sldId id="281" r:id="rId18"/>
    <p:sldId id="317" r:id="rId19"/>
    <p:sldId id="265" r:id="rId20"/>
    <p:sldId id="319" r:id="rId21"/>
    <p:sldId id="318" r:id="rId22"/>
    <p:sldId id="293" r:id="rId23"/>
    <p:sldId id="324" r:id="rId24"/>
    <p:sldId id="280" r:id="rId25"/>
    <p:sldId id="294" r:id="rId26"/>
    <p:sldId id="295" r:id="rId27"/>
    <p:sldId id="296" r:id="rId28"/>
    <p:sldId id="297" r:id="rId29"/>
    <p:sldId id="298" r:id="rId30"/>
    <p:sldId id="299" r:id="rId31"/>
    <p:sldId id="300" r:id="rId32"/>
    <p:sldId id="301" r:id="rId33"/>
    <p:sldId id="302" r:id="rId34"/>
    <p:sldId id="303" r:id="rId35"/>
    <p:sldId id="304" r:id="rId36"/>
    <p:sldId id="305" r:id="rId37"/>
    <p:sldId id="315" r:id="rId38"/>
    <p:sldId id="309" r:id="rId39"/>
    <p:sldId id="326" r:id="rId40"/>
    <p:sldId id="308" r:id="rId41"/>
    <p:sldId id="314" r:id="rId42"/>
    <p:sldId id="307" r:id="rId43"/>
    <p:sldId id="327" r:id="rId44"/>
    <p:sldId id="320" r:id="rId45"/>
    <p:sldId id="312" r:id="rId46"/>
  </p:sldIdLst>
  <p:sldSz cx="6858000" cy="9906000" type="A4"/>
  <p:notesSz cx="6794500" cy="99187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gray"/>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D1F6"/>
    <a:srgbClr val="FFE1EF"/>
    <a:srgbClr val="FFDDDD"/>
    <a:srgbClr val="FCE0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05" autoAdjust="0"/>
    <p:restoredTop sz="94660"/>
  </p:normalViewPr>
  <p:slideViewPr>
    <p:cSldViewPr>
      <p:cViewPr varScale="1">
        <p:scale>
          <a:sx n="74" d="100"/>
          <a:sy n="74" d="100"/>
        </p:scale>
        <p:origin x="3270" y="84"/>
      </p:cViewPr>
      <p:guideLst>
        <p:guide orient="horz" pos="3120"/>
        <p:guide pos="216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79" d="100"/>
          <a:sy n="79" d="100"/>
        </p:scale>
        <p:origin x="396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4813"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48100" y="0"/>
            <a:ext cx="2944813" cy="496888"/>
          </a:xfrm>
          <a:prstGeom prst="rect">
            <a:avLst/>
          </a:prstGeom>
        </p:spPr>
        <p:txBody>
          <a:bodyPr vert="horz" lIns="91440" tIns="45720" rIns="91440" bIns="45720" rtlCol="0"/>
          <a:lstStyle>
            <a:lvl1pPr algn="r">
              <a:defRPr sz="1200"/>
            </a:lvl1pPr>
          </a:lstStyle>
          <a:p>
            <a:fld id="{12415780-1A77-4B11-9FAF-BF25F2BD4A4C}" type="datetimeFigureOut">
              <a:rPr kumimoji="1" lang="ja-JP" altLang="en-US" smtClean="0"/>
              <a:t>2015/2/24</a:t>
            </a:fld>
            <a:endParaRPr kumimoji="1" lang="ja-JP" altLang="en-US"/>
          </a:p>
        </p:txBody>
      </p:sp>
      <p:sp>
        <p:nvSpPr>
          <p:cNvPr id="4" name="フッター プレースホルダー 3"/>
          <p:cNvSpPr>
            <a:spLocks noGrp="1"/>
          </p:cNvSpPr>
          <p:nvPr>
            <p:ph type="ftr" sz="quarter" idx="2"/>
          </p:nvPr>
        </p:nvSpPr>
        <p:spPr>
          <a:xfrm>
            <a:off x="0" y="9421813"/>
            <a:ext cx="2944813" cy="4968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48100" y="9421813"/>
            <a:ext cx="2944813" cy="496887"/>
          </a:xfrm>
          <a:prstGeom prst="rect">
            <a:avLst/>
          </a:prstGeom>
        </p:spPr>
        <p:txBody>
          <a:bodyPr vert="horz" lIns="91440" tIns="45720" rIns="91440" bIns="45720" rtlCol="0" anchor="b"/>
          <a:lstStyle>
            <a:lvl1pPr algn="r">
              <a:defRPr sz="1200"/>
            </a:lvl1pPr>
          </a:lstStyle>
          <a:p>
            <a:fld id="{F134CBFA-147D-4DA9-8144-3BE5E200390A}" type="slidenum">
              <a:rPr kumimoji="1" lang="ja-JP" altLang="en-US" smtClean="0"/>
              <a:t>‹#›</a:t>
            </a:fld>
            <a:endParaRPr kumimoji="1" lang="ja-JP" altLang="en-US"/>
          </a:p>
        </p:txBody>
      </p:sp>
    </p:spTree>
    <p:extLst>
      <p:ext uri="{BB962C8B-B14F-4D97-AF65-F5344CB8AC3E}">
        <p14:creationId xmlns:p14="http://schemas.microsoft.com/office/powerpoint/2010/main" val="269051377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4283" cy="497658"/>
          </a:xfrm>
          <a:prstGeom prst="rect">
            <a:avLst/>
          </a:prstGeom>
        </p:spPr>
        <p:txBody>
          <a:bodyPr vert="horz" lIns="91437" tIns="45718" rIns="91437" bIns="45718"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48646" y="0"/>
            <a:ext cx="2944283" cy="497658"/>
          </a:xfrm>
          <a:prstGeom prst="rect">
            <a:avLst/>
          </a:prstGeom>
        </p:spPr>
        <p:txBody>
          <a:bodyPr vert="horz" lIns="91437" tIns="45718" rIns="91437" bIns="45718" rtlCol="0"/>
          <a:lstStyle>
            <a:lvl1pPr algn="r">
              <a:defRPr sz="1200"/>
            </a:lvl1pPr>
          </a:lstStyle>
          <a:p>
            <a:fld id="{E8381806-936F-4BB1-82BE-22641D7927C3}" type="datetimeFigureOut">
              <a:rPr kumimoji="1" lang="ja-JP" altLang="en-US" smtClean="0"/>
              <a:t>2015/2/24</a:t>
            </a:fld>
            <a:endParaRPr kumimoji="1" lang="ja-JP" altLang="en-US" dirty="0"/>
          </a:p>
        </p:txBody>
      </p:sp>
      <p:sp>
        <p:nvSpPr>
          <p:cNvPr id="4" name="スライド イメージ プレースホルダー 3"/>
          <p:cNvSpPr>
            <a:spLocks noGrp="1" noRot="1" noChangeAspect="1"/>
          </p:cNvSpPr>
          <p:nvPr>
            <p:ph type="sldImg" idx="2"/>
          </p:nvPr>
        </p:nvSpPr>
        <p:spPr>
          <a:xfrm>
            <a:off x="2238375" y="1239838"/>
            <a:ext cx="2317750" cy="3348037"/>
          </a:xfrm>
          <a:prstGeom prst="rect">
            <a:avLst/>
          </a:prstGeom>
          <a:noFill/>
          <a:ln w="12700">
            <a:solidFill>
              <a:prstClr val="black"/>
            </a:solidFill>
          </a:ln>
        </p:spPr>
        <p:txBody>
          <a:bodyPr vert="horz" lIns="91437" tIns="45718" rIns="91437" bIns="45718" rtlCol="0" anchor="ctr"/>
          <a:lstStyle/>
          <a:p>
            <a:endParaRPr lang="ja-JP" altLang="en-US" dirty="0"/>
          </a:p>
        </p:txBody>
      </p:sp>
      <p:sp>
        <p:nvSpPr>
          <p:cNvPr id="5" name="ノート プレースホルダー 4"/>
          <p:cNvSpPr>
            <a:spLocks noGrp="1"/>
          </p:cNvSpPr>
          <p:nvPr>
            <p:ph type="body" sz="quarter" idx="3"/>
          </p:nvPr>
        </p:nvSpPr>
        <p:spPr>
          <a:xfrm>
            <a:off x="679451" y="4773375"/>
            <a:ext cx="5435600" cy="3905488"/>
          </a:xfrm>
          <a:prstGeom prst="rect">
            <a:avLst/>
          </a:prstGeom>
        </p:spPr>
        <p:txBody>
          <a:bodyPr vert="horz" lIns="91437" tIns="45718" rIns="91437" bIns="45718"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21044"/>
            <a:ext cx="2944283" cy="497656"/>
          </a:xfrm>
          <a:prstGeom prst="rect">
            <a:avLst/>
          </a:prstGeom>
        </p:spPr>
        <p:txBody>
          <a:bodyPr vert="horz" lIns="91437" tIns="45718" rIns="91437" bIns="45718"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48646" y="9421044"/>
            <a:ext cx="2944283" cy="497656"/>
          </a:xfrm>
          <a:prstGeom prst="rect">
            <a:avLst/>
          </a:prstGeom>
        </p:spPr>
        <p:txBody>
          <a:bodyPr vert="horz" lIns="91437" tIns="45718" rIns="91437" bIns="45718" rtlCol="0" anchor="b"/>
          <a:lstStyle>
            <a:lvl1pPr algn="r">
              <a:defRPr sz="1200"/>
            </a:lvl1pPr>
          </a:lstStyle>
          <a:p>
            <a:fld id="{A010EF70-F4E4-4514-B9BD-BB2900F097B4}" type="slidenum">
              <a:rPr kumimoji="1" lang="ja-JP" altLang="en-US" smtClean="0"/>
              <a:t>‹#›</a:t>
            </a:fld>
            <a:endParaRPr kumimoji="1" lang="ja-JP" altLang="en-US" dirty="0"/>
          </a:p>
        </p:txBody>
      </p:sp>
    </p:spTree>
    <p:extLst>
      <p:ext uri="{BB962C8B-B14F-4D97-AF65-F5344CB8AC3E}">
        <p14:creationId xmlns:p14="http://schemas.microsoft.com/office/powerpoint/2010/main" val="167955073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841766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702498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72713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514350" y="3077283"/>
            <a:ext cx="5829300" cy="2123369"/>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028700" y="5613400"/>
            <a:ext cx="4800600" cy="253153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3AAF1A24-5718-404A-A93E-31E6855D7B30}" type="datetime1">
              <a:rPr kumimoji="1" lang="ja-JP" altLang="en-US" smtClean="0"/>
              <a:t>2015/2/24</a:t>
            </a:fld>
            <a:endParaRPr kumimoji="1" lang="ja-JP" altLang="en-US" dirty="0"/>
          </a:p>
        </p:txBody>
      </p:sp>
      <p:sp>
        <p:nvSpPr>
          <p:cNvPr id="6" name="スライド番号プレースホルダー 5"/>
          <p:cNvSpPr>
            <a:spLocks noGrp="1"/>
          </p:cNvSpPr>
          <p:nvPr>
            <p:ph type="sldNum" sz="quarter" idx="12"/>
          </p:nvPr>
        </p:nvSpPr>
        <p:spPr/>
        <p:txBody>
          <a:bodyPr/>
          <a:lstStyle/>
          <a:p>
            <a:r>
              <a:rPr kumimoji="1" lang="en-US" altLang="ja-JP" dirty="0" smtClean="0"/>
              <a:t>-</a:t>
            </a:r>
            <a:fld id="{99F2A4F6-8937-466D-AAAE-6CE6BE40B26A}" type="slidenum">
              <a:rPr kumimoji="1" lang="ja-JP" altLang="en-US" smtClean="0"/>
              <a:t>‹#›</a:t>
            </a:fld>
            <a:r>
              <a:rPr kumimoji="1" lang="en-US" altLang="ja-JP" dirty="0" smtClean="0"/>
              <a:t>-</a:t>
            </a:r>
            <a:endParaRPr kumimoji="1" lang="ja-JP" altLang="en-US" dirty="0"/>
          </a:p>
        </p:txBody>
      </p:sp>
    </p:spTree>
    <p:extLst>
      <p:ext uri="{BB962C8B-B14F-4D97-AF65-F5344CB8AC3E}">
        <p14:creationId xmlns:p14="http://schemas.microsoft.com/office/powerpoint/2010/main" val="222829027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CE57175-0632-48B9-A4F2-8D22B02C951A}" type="datetime1">
              <a:rPr kumimoji="1" lang="ja-JP" altLang="en-US" smtClean="0"/>
              <a:t>2015/2/24</a:t>
            </a:fld>
            <a:endParaRPr kumimoji="1" lang="ja-JP" altLang="en-US" dirty="0"/>
          </a:p>
        </p:txBody>
      </p:sp>
      <p:sp>
        <p:nvSpPr>
          <p:cNvPr id="5" name="フッター プレースホルダー 4"/>
          <p:cNvSpPr>
            <a:spLocks noGrp="1"/>
          </p:cNvSpPr>
          <p:nvPr>
            <p:ph type="ftr" sz="quarter" idx="11"/>
          </p:nvPr>
        </p:nvSpPr>
        <p:spPr>
          <a:xfrm>
            <a:off x="2343150" y="9181397"/>
            <a:ext cx="2171700" cy="527403"/>
          </a:xfrm>
          <a:prstGeom prst="rect">
            <a:avLst/>
          </a:prstGeom>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99F2A4F6-8937-466D-AAAE-6CE6BE40B26A}" type="slidenum">
              <a:rPr kumimoji="1" lang="ja-JP" altLang="en-US" smtClean="0"/>
              <a:t>‹#›</a:t>
            </a:fld>
            <a:endParaRPr kumimoji="1" lang="ja-JP" altLang="en-US" dirty="0"/>
          </a:p>
        </p:txBody>
      </p:sp>
    </p:spTree>
    <p:extLst>
      <p:ext uri="{BB962C8B-B14F-4D97-AF65-F5344CB8AC3E}">
        <p14:creationId xmlns:p14="http://schemas.microsoft.com/office/powerpoint/2010/main" val="105785141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4972050" y="396701"/>
            <a:ext cx="1543050" cy="8452203"/>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342900" y="396701"/>
            <a:ext cx="4514850" cy="8452203"/>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CA6870C-CAAD-4F34-8A0B-AA6233E65899}" type="datetime1">
              <a:rPr kumimoji="1" lang="ja-JP" altLang="en-US" smtClean="0"/>
              <a:t>2015/2/24</a:t>
            </a:fld>
            <a:endParaRPr kumimoji="1" lang="ja-JP" altLang="en-US" dirty="0"/>
          </a:p>
        </p:txBody>
      </p:sp>
      <p:sp>
        <p:nvSpPr>
          <p:cNvPr id="5" name="フッター プレースホルダー 4"/>
          <p:cNvSpPr>
            <a:spLocks noGrp="1"/>
          </p:cNvSpPr>
          <p:nvPr>
            <p:ph type="ftr" sz="quarter" idx="11"/>
          </p:nvPr>
        </p:nvSpPr>
        <p:spPr>
          <a:xfrm>
            <a:off x="2343150" y="9181397"/>
            <a:ext cx="2171700" cy="527403"/>
          </a:xfrm>
          <a:prstGeom prst="rect">
            <a:avLst/>
          </a:prstGeom>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99F2A4F6-8937-466D-AAAE-6CE6BE40B26A}" type="slidenum">
              <a:rPr kumimoji="1" lang="ja-JP" altLang="en-US" smtClean="0"/>
              <a:t>‹#›</a:t>
            </a:fld>
            <a:endParaRPr kumimoji="1" lang="ja-JP" altLang="en-US" dirty="0"/>
          </a:p>
        </p:txBody>
      </p:sp>
    </p:spTree>
    <p:extLst>
      <p:ext uri="{BB962C8B-B14F-4D97-AF65-F5344CB8AC3E}">
        <p14:creationId xmlns:p14="http://schemas.microsoft.com/office/powerpoint/2010/main" val="61010542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514350" y="3077286"/>
            <a:ext cx="5829300" cy="2123369"/>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028700" y="5613400"/>
            <a:ext cx="4800600" cy="253153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AC080872-9C94-4DA0-A5B2-807300AEEA18}" type="datetime1">
              <a:rPr lang="ja-JP" altLang="en-US" smtClean="0">
                <a:solidFill>
                  <a:prstClr val="black">
                    <a:tint val="75000"/>
                  </a:prstClr>
                </a:solidFill>
              </a:rPr>
              <a:t>2015/2/24</a:t>
            </a:fld>
            <a:endParaRPr lang="ja-JP" altLang="en-US" dirty="0">
              <a:solidFill>
                <a:prstClr val="black">
                  <a:tint val="75000"/>
                </a:prstClr>
              </a:solidFill>
            </a:endParaRPr>
          </a:p>
        </p:txBody>
      </p:sp>
      <p:sp>
        <p:nvSpPr>
          <p:cNvPr id="7" name="スライド番号プレースホルダー 5"/>
          <p:cNvSpPr>
            <a:spLocks noGrp="1"/>
          </p:cNvSpPr>
          <p:nvPr>
            <p:ph type="sldNum" sz="quarter" idx="4"/>
          </p:nvPr>
        </p:nvSpPr>
        <p:spPr>
          <a:xfrm>
            <a:off x="2628900" y="9181397"/>
            <a:ext cx="1600200" cy="527403"/>
          </a:xfrm>
          <a:prstGeom prst="rect">
            <a:avLst/>
          </a:prstGeom>
        </p:spPr>
        <p:txBody>
          <a:bodyPr vert="horz" lIns="91440" tIns="45720" rIns="91440" bIns="45720" rtlCol="0" anchor="ctr"/>
          <a:lstStyle>
            <a:lvl1pPr algn="ctr">
              <a:defRPr sz="1800">
                <a:solidFill>
                  <a:schemeClr val="tx1">
                    <a:tint val="75000"/>
                  </a:schemeClr>
                </a:solidFill>
              </a:defRPr>
            </a:lvl1pPr>
          </a:lstStyle>
          <a:p>
            <a:r>
              <a:rPr lang="en-US" altLang="ja-JP" dirty="0" smtClean="0"/>
              <a:t>-</a:t>
            </a:r>
            <a:fld id="{99F2A4F6-8937-466D-AAAE-6CE6BE40B26A}" type="slidenum">
              <a:rPr lang="ja-JP" altLang="en-US" smtClean="0"/>
              <a:pPr/>
              <a:t>‹#›</a:t>
            </a:fld>
            <a:r>
              <a:rPr lang="en-US" altLang="ja-JP" dirty="0" smtClean="0"/>
              <a:t>-</a:t>
            </a:r>
            <a:endParaRPr lang="ja-JP" altLang="en-US" dirty="0"/>
          </a:p>
        </p:txBody>
      </p:sp>
    </p:spTree>
    <p:extLst>
      <p:ext uri="{BB962C8B-B14F-4D97-AF65-F5344CB8AC3E}">
        <p14:creationId xmlns:p14="http://schemas.microsoft.com/office/powerpoint/2010/main" val="112127765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01C6D568-E549-4B02-90AF-9CF4268F6DB1}" type="datetime1">
              <a:rPr lang="ja-JP" altLang="en-US" smtClean="0">
                <a:solidFill>
                  <a:prstClr val="black">
                    <a:tint val="75000"/>
                  </a:prstClr>
                </a:solidFill>
              </a:rPr>
              <a:t>2015/2/24</a:t>
            </a:fld>
            <a:endParaRPr lang="ja-JP" altLang="en-US" dirty="0">
              <a:solidFill>
                <a:prstClr val="black">
                  <a:tint val="75000"/>
                </a:prstClr>
              </a:solidFill>
            </a:endParaRPr>
          </a:p>
        </p:txBody>
      </p:sp>
      <p:pic>
        <p:nvPicPr>
          <p:cNvPr id="8" name="図 7" descr="C:\Users\Kishimoto\Desktop\emblem_v2.png"/>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93914" y="272480"/>
            <a:ext cx="720080" cy="712569"/>
          </a:xfrm>
          <a:prstGeom prst="rect">
            <a:avLst/>
          </a:prstGeom>
          <a:noFill/>
          <a:ln>
            <a:noFill/>
          </a:ln>
        </p:spPr>
      </p:pic>
      <p:sp>
        <p:nvSpPr>
          <p:cNvPr id="9" name="スライド番号プレースホルダー 5"/>
          <p:cNvSpPr>
            <a:spLocks noGrp="1"/>
          </p:cNvSpPr>
          <p:nvPr>
            <p:ph type="sldNum" sz="quarter" idx="4"/>
          </p:nvPr>
        </p:nvSpPr>
        <p:spPr>
          <a:xfrm>
            <a:off x="2628900" y="9181397"/>
            <a:ext cx="1600200" cy="527403"/>
          </a:xfrm>
          <a:prstGeom prst="rect">
            <a:avLst/>
          </a:prstGeom>
        </p:spPr>
        <p:txBody>
          <a:bodyPr vert="horz" lIns="91440" tIns="45720" rIns="91440" bIns="45720" rtlCol="0" anchor="ctr"/>
          <a:lstStyle>
            <a:lvl1pPr algn="ctr">
              <a:defRPr sz="1800">
                <a:solidFill>
                  <a:schemeClr val="tx1">
                    <a:tint val="75000"/>
                  </a:schemeClr>
                </a:solidFill>
              </a:defRPr>
            </a:lvl1pPr>
          </a:lstStyle>
          <a:p>
            <a:r>
              <a:rPr lang="en-US" altLang="ja-JP" dirty="0" smtClean="0"/>
              <a:t>-</a:t>
            </a:r>
            <a:fld id="{99F2A4F6-8937-466D-AAAE-6CE6BE40B26A}" type="slidenum">
              <a:rPr lang="ja-JP" altLang="en-US" smtClean="0"/>
              <a:pPr/>
              <a:t>‹#›</a:t>
            </a:fld>
            <a:r>
              <a:rPr lang="en-US" altLang="ja-JP" dirty="0" smtClean="0"/>
              <a:t>-</a:t>
            </a:r>
            <a:endParaRPr lang="ja-JP" altLang="en-US" dirty="0"/>
          </a:p>
        </p:txBody>
      </p:sp>
    </p:spTree>
    <p:extLst>
      <p:ext uri="{BB962C8B-B14F-4D97-AF65-F5344CB8AC3E}">
        <p14:creationId xmlns:p14="http://schemas.microsoft.com/office/powerpoint/2010/main" val="401731683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541735" y="6365526"/>
            <a:ext cx="5829300" cy="1967442"/>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541735" y="4198589"/>
            <a:ext cx="5829300" cy="21669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8FD593EF-71B7-4E51-887E-117B887DD3F6}" type="datetime1">
              <a:rPr lang="ja-JP" altLang="en-US" smtClean="0">
                <a:solidFill>
                  <a:prstClr val="black">
                    <a:tint val="75000"/>
                  </a:prstClr>
                </a:solidFill>
              </a:rPr>
              <a:t>2015/2/24</a:t>
            </a:fld>
            <a:endParaRPr lang="ja-JP" altLang="en-US" dirty="0">
              <a:solidFill>
                <a:prstClr val="black">
                  <a:tint val="75000"/>
                </a:prstClr>
              </a:solidFill>
            </a:endParaRPr>
          </a:p>
        </p:txBody>
      </p:sp>
      <p:sp>
        <p:nvSpPr>
          <p:cNvPr id="7" name="スライド番号プレースホルダー 5"/>
          <p:cNvSpPr>
            <a:spLocks noGrp="1"/>
          </p:cNvSpPr>
          <p:nvPr>
            <p:ph type="sldNum" sz="quarter" idx="4"/>
          </p:nvPr>
        </p:nvSpPr>
        <p:spPr>
          <a:xfrm>
            <a:off x="2628900" y="9181397"/>
            <a:ext cx="1600200" cy="527403"/>
          </a:xfrm>
          <a:prstGeom prst="rect">
            <a:avLst/>
          </a:prstGeom>
        </p:spPr>
        <p:txBody>
          <a:bodyPr vert="horz" lIns="91440" tIns="45720" rIns="91440" bIns="45720" rtlCol="0" anchor="ctr"/>
          <a:lstStyle>
            <a:lvl1pPr algn="ctr">
              <a:defRPr sz="1800">
                <a:solidFill>
                  <a:schemeClr val="tx1">
                    <a:tint val="75000"/>
                  </a:schemeClr>
                </a:solidFill>
              </a:defRPr>
            </a:lvl1pPr>
          </a:lstStyle>
          <a:p>
            <a:r>
              <a:rPr lang="en-US" altLang="ja-JP" dirty="0" smtClean="0"/>
              <a:t>-</a:t>
            </a:r>
            <a:fld id="{99F2A4F6-8937-466D-AAAE-6CE6BE40B26A}" type="slidenum">
              <a:rPr lang="ja-JP" altLang="en-US" smtClean="0"/>
              <a:pPr/>
              <a:t>‹#›</a:t>
            </a:fld>
            <a:r>
              <a:rPr lang="en-US" altLang="ja-JP" dirty="0" smtClean="0"/>
              <a:t>-</a:t>
            </a:r>
            <a:endParaRPr lang="ja-JP" altLang="en-US" dirty="0"/>
          </a:p>
        </p:txBody>
      </p:sp>
    </p:spTree>
    <p:extLst>
      <p:ext uri="{BB962C8B-B14F-4D97-AF65-F5344CB8AC3E}">
        <p14:creationId xmlns:p14="http://schemas.microsoft.com/office/powerpoint/2010/main" val="359417230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342900" y="2311404"/>
            <a:ext cx="3028950" cy="653750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3486150" y="2311404"/>
            <a:ext cx="3028950" cy="653750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8E0C462E-9905-44B1-BEDE-85D9009D964C}" type="datetime1">
              <a:rPr lang="ja-JP" altLang="en-US" smtClean="0">
                <a:solidFill>
                  <a:prstClr val="black">
                    <a:tint val="75000"/>
                  </a:prstClr>
                </a:solidFill>
              </a:rPr>
              <a:t>2015/2/24</a:t>
            </a:fld>
            <a:endParaRPr lang="ja-JP" altLang="en-US" dirty="0">
              <a:solidFill>
                <a:prstClr val="black">
                  <a:tint val="75000"/>
                </a:prstClr>
              </a:solidFill>
            </a:endParaRPr>
          </a:p>
        </p:txBody>
      </p:sp>
      <p:sp>
        <p:nvSpPr>
          <p:cNvPr id="8" name="スライド番号プレースホルダー 5"/>
          <p:cNvSpPr>
            <a:spLocks noGrp="1"/>
          </p:cNvSpPr>
          <p:nvPr>
            <p:ph type="sldNum" sz="quarter" idx="4"/>
          </p:nvPr>
        </p:nvSpPr>
        <p:spPr>
          <a:xfrm>
            <a:off x="2628900" y="9181397"/>
            <a:ext cx="1600200" cy="527403"/>
          </a:xfrm>
          <a:prstGeom prst="rect">
            <a:avLst/>
          </a:prstGeom>
        </p:spPr>
        <p:txBody>
          <a:bodyPr vert="horz" lIns="91440" tIns="45720" rIns="91440" bIns="45720" rtlCol="0" anchor="ctr"/>
          <a:lstStyle>
            <a:lvl1pPr algn="ctr">
              <a:defRPr sz="1800">
                <a:solidFill>
                  <a:schemeClr val="tx1">
                    <a:tint val="75000"/>
                  </a:schemeClr>
                </a:solidFill>
              </a:defRPr>
            </a:lvl1pPr>
          </a:lstStyle>
          <a:p>
            <a:r>
              <a:rPr lang="en-US" altLang="ja-JP" dirty="0" smtClean="0"/>
              <a:t>-</a:t>
            </a:r>
            <a:fld id="{99F2A4F6-8937-466D-AAAE-6CE6BE40B26A}" type="slidenum">
              <a:rPr lang="ja-JP" altLang="en-US" smtClean="0"/>
              <a:pPr/>
              <a:t>‹#›</a:t>
            </a:fld>
            <a:r>
              <a:rPr lang="en-US" altLang="ja-JP" dirty="0" smtClean="0"/>
              <a:t>-</a:t>
            </a:r>
            <a:endParaRPr lang="ja-JP" altLang="en-US" dirty="0"/>
          </a:p>
        </p:txBody>
      </p:sp>
    </p:spTree>
    <p:extLst>
      <p:ext uri="{BB962C8B-B14F-4D97-AF65-F5344CB8AC3E}">
        <p14:creationId xmlns:p14="http://schemas.microsoft.com/office/powerpoint/2010/main" val="220770410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342901" y="2217385"/>
            <a:ext cx="303014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342901" y="3141486"/>
            <a:ext cx="303014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3483769" y="2217385"/>
            <a:ext cx="3031332"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3483769" y="3141486"/>
            <a:ext cx="3031332"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8ED3F253-1110-43CA-81CC-54419A709C0F}" type="datetime1">
              <a:rPr lang="ja-JP" altLang="en-US" smtClean="0">
                <a:solidFill>
                  <a:prstClr val="black">
                    <a:tint val="75000"/>
                  </a:prstClr>
                </a:solidFill>
              </a:rPr>
              <a:t>2015/2/24</a:t>
            </a:fld>
            <a:endParaRPr lang="ja-JP" altLang="en-US" dirty="0">
              <a:solidFill>
                <a:prstClr val="black">
                  <a:tint val="75000"/>
                </a:prstClr>
              </a:solidFill>
            </a:endParaRPr>
          </a:p>
        </p:txBody>
      </p:sp>
      <p:sp>
        <p:nvSpPr>
          <p:cNvPr id="10" name="スライド番号プレースホルダー 5"/>
          <p:cNvSpPr>
            <a:spLocks noGrp="1"/>
          </p:cNvSpPr>
          <p:nvPr>
            <p:ph type="sldNum" sz="quarter" idx="11"/>
          </p:nvPr>
        </p:nvSpPr>
        <p:spPr>
          <a:xfrm>
            <a:off x="2628900" y="9181397"/>
            <a:ext cx="1600200" cy="527403"/>
          </a:xfrm>
          <a:prstGeom prst="rect">
            <a:avLst/>
          </a:prstGeom>
        </p:spPr>
        <p:txBody>
          <a:bodyPr vert="horz" lIns="91440" tIns="45720" rIns="91440" bIns="45720" rtlCol="0" anchor="ctr"/>
          <a:lstStyle>
            <a:lvl1pPr algn="ctr">
              <a:defRPr sz="1800">
                <a:solidFill>
                  <a:schemeClr val="tx1">
                    <a:tint val="75000"/>
                  </a:schemeClr>
                </a:solidFill>
              </a:defRPr>
            </a:lvl1pPr>
          </a:lstStyle>
          <a:p>
            <a:r>
              <a:rPr lang="en-US" altLang="ja-JP" dirty="0" smtClean="0"/>
              <a:t>-</a:t>
            </a:r>
            <a:fld id="{99F2A4F6-8937-466D-AAAE-6CE6BE40B26A}" type="slidenum">
              <a:rPr lang="ja-JP" altLang="en-US" smtClean="0"/>
              <a:pPr/>
              <a:t>‹#›</a:t>
            </a:fld>
            <a:r>
              <a:rPr lang="en-US" altLang="ja-JP" dirty="0" smtClean="0"/>
              <a:t>-</a:t>
            </a:r>
            <a:endParaRPr lang="ja-JP" altLang="en-US" dirty="0"/>
          </a:p>
        </p:txBody>
      </p:sp>
    </p:spTree>
    <p:extLst>
      <p:ext uri="{BB962C8B-B14F-4D97-AF65-F5344CB8AC3E}">
        <p14:creationId xmlns:p14="http://schemas.microsoft.com/office/powerpoint/2010/main" val="123078332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54BCD64D-F1E2-4E5C-9F95-4B17E9C50F1A}" type="datetime1">
              <a:rPr lang="ja-JP" altLang="en-US" smtClean="0">
                <a:solidFill>
                  <a:prstClr val="black">
                    <a:tint val="75000"/>
                  </a:prstClr>
                </a:solidFill>
              </a:rPr>
              <a:t>2015/2/24</a:t>
            </a:fld>
            <a:endParaRPr lang="ja-JP" altLang="en-US" dirty="0">
              <a:solidFill>
                <a:prstClr val="black">
                  <a:tint val="75000"/>
                </a:prstClr>
              </a:solidFill>
            </a:endParaRPr>
          </a:p>
        </p:txBody>
      </p:sp>
      <p:sp>
        <p:nvSpPr>
          <p:cNvPr id="6" name="スライド番号プレースホルダー 5"/>
          <p:cNvSpPr>
            <a:spLocks noGrp="1"/>
          </p:cNvSpPr>
          <p:nvPr>
            <p:ph type="sldNum" sz="quarter" idx="4"/>
          </p:nvPr>
        </p:nvSpPr>
        <p:spPr>
          <a:xfrm>
            <a:off x="2628900" y="9181397"/>
            <a:ext cx="1600200" cy="527403"/>
          </a:xfrm>
          <a:prstGeom prst="rect">
            <a:avLst/>
          </a:prstGeom>
        </p:spPr>
        <p:txBody>
          <a:bodyPr vert="horz" lIns="91440" tIns="45720" rIns="91440" bIns="45720" rtlCol="0" anchor="ctr"/>
          <a:lstStyle>
            <a:lvl1pPr algn="ctr">
              <a:defRPr sz="1800">
                <a:solidFill>
                  <a:schemeClr val="tx1">
                    <a:tint val="75000"/>
                  </a:schemeClr>
                </a:solidFill>
              </a:defRPr>
            </a:lvl1pPr>
          </a:lstStyle>
          <a:p>
            <a:r>
              <a:rPr lang="en-US" altLang="ja-JP" dirty="0" smtClean="0"/>
              <a:t>-</a:t>
            </a:r>
            <a:fld id="{99F2A4F6-8937-466D-AAAE-6CE6BE40B26A}" type="slidenum">
              <a:rPr lang="ja-JP" altLang="en-US" smtClean="0"/>
              <a:pPr/>
              <a:t>‹#›</a:t>
            </a:fld>
            <a:r>
              <a:rPr lang="en-US" altLang="ja-JP" dirty="0" smtClean="0"/>
              <a:t>-</a:t>
            </a:r>
            <a:endParaRPr lang="ja-JP" altLang="en-US" dirty="0"/>
          </a:p>
        </p:txBody>
      </p:sp>
    </p:spTree>
    <p:extLst>
      <p:ext uri="{BB962C8B-B14F-4D97-AF65-F5344CB8AC3E}">
        <p14:creationId xmlns:p14="http://schemas.microsoft.com/office/powerpoint/2010/main" val="337119899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F21AE00B-1DA3-47E5-AA0C-ADD2286EA237}" type="datetime1">
              <a:rPr lang="ja-JP" altLang="en-US" smtClean="0">
                <a:solidFill>
                  <a:prstClr val="black">
                    <a:tint val="75000"/>
                  </a:prstClr>
                </a:solidFill>
              </a:rPr>
              <a:t>2015/2/24</a:t>
            </a:fld>
            <a:endParaRPr lang="ja-JP" altLang="en-US" dirty="0">
              <a:solidFill>
                <a:prstClr val="black">
                  <a:tint val="75000"/>
                </a:prstClr>
              </a:solidFill>
            </a:endParaRPr>
          </a:p>
        </p:txBody>
      </p:sp>
    </p:spTree>
    <p:extLst>
      <p:ext uri="{BB962C8B-B14F-4D97-AF65-F5344CB8AC3E}">
        <p14:creationId xmlns:p14="http://schemas.microsoft.com/office/powerpoint/2010/main" val="394028071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1" y="394405"/>
            <a:ext cx="2256235" cy="1678517"/>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2681289" y="394409"/>
            <a:ext cx="3833812" cy="845449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342901" y="2072926"/>
            <a:ext cx="2256235" cy="67759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F6F29D7D-CF8A-403F-9D42-4DDB6A920BC7}" type="datetime1">
              <a:rPr lang="ja-JP" altLang="en-US" smtClean="0">
                <a:solidFill>
                  <a:prstClr val="black">
                    <a:tint val="75000"/>
                  </a:prstClr>
                </a:solidFill>
              </a:rPr>
              <a:t>2015/2/24</a:t>
            </a:fld>
            <a:endParaRPr lang="ja-JP" altLang="en-US" dirty="0">
              <a:solidFill>
                <a:prstClr val="black">
                  <a:tint val="75000"/>
                </a:prstClr>
              </a:solidFill>
            </a:endParaRPr>
          </a:p>
        </p:txBody>
      </p:sp>
      <p:sp>
        <p:nvSpPr>
          <p:cNvPr id="8" name="スライド番号プレースホルダー 5"/>
          <p:cNvSpPr>
            <a:spLocks noGrp="1"/>
          </p:cNvSpPr>
          <p:nvPr>
            <p:ph type="sldNum" sz="quarter" idx="4"/>
          </p:nvPr>
        </p:nvSpPr>
        <p:spPr>
          <a:xfrm>
            <a:off x="2628900" y="9181397"/>
            <a:ext cx="1600200" cy="527403"/>
          </a:xfrm>
          <a:prstGeom prst="rect">
            <a:avLst/>
          </a:prstGeom>
        </p:spPr>
        <p:txBody>
          <a:bodyPr vert="horz" lIns="91440" tIns="45720" rIns="91440" bIns="45720" rtlCol="0" anchor="ctr"/>
          <a:lstStyle>
            <a:lvl1pPr algn="ctr">
              <a:defRPr sz="1800">
                <a:solidFill>
                  <a:schemeClr val="tx1">
                    <a:tint val="75000"/>
                  </a:schemeClr>
                </a:solidFill>
              </a:defRPr>
            </a:lvl1pPr>
          </a:lstStyle>
          <a:p>
            <a:r>
              <a:rPr lang="en-US" altLang="ja-JP" dirty="0" smtClean="0"/>
              <a:t>-</a:t>
            </a:r>
            <a:fld id="{99F2A4F6-8937-466D-AAAE-6CE6BE40B26A}" type="slidenum">
              <a:rPr lang="ja-JP" altLang="en-US" smtClean="0"/>
              <a:pPr/>
              <a:t>‹#›</a:t>
            </a:fld>
            <a:r>
              <a:rPr lang="en-US" altLang="ja-JP" dirty="0" smtClean="0"/>
              <a:t>-</a:t>
            </a:r>
            <a:endParaRPr lang="ja-JP" altLang="en-US" dirty="0"/>
          </a:p>
        </p:txBody>
      </p:sp>
    </p:spTree>
    <p:extLst>
      <p:ext uri="{BB962C8B-B14F-4D97-AF65-F5344CB8AC3E}">
        <p14:creationId xmlns:p14="http://schemas.microsoft.com/office/powerpoint/2010/main" val="357526454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B2372F9-044C-4FF4-92A6-6FD80732F4C3}" type="datetime1">
              <a:rPr kumimoji="1" lang="ja-JP" altLang="en-US" smtClean="0"/>
              <a:t>2015/2/24</a:t>
            </a:fld>
            <a:endParaRPr kumimoji="1" lang="ja-JP" altLang="en-US" dirty="0"/>
          </a:p>
        </p:txBody>
      </p:sp>
      <p:sp>
        <p:nvSpPr>
          <p:cNvPr id="7" name="スライド番号プレースホルダー 5"/>
          <p:cNvSpPr>
            <a:spLocks noGrp="1"/>
          </p:cNvSpPr>
          <p:nvPr>
            <p:ph type="sldNum" sz="quarter" idx="4"/>
          </p:nvPr>
        </p:nvSpPr>
        <p:spPr>
          <a:xfrm>
            <a:off x="2628900" y="9181397"/>
            <a:ext cx="1600200" cy="527403"/>
          </a:xfrm>
          <a:prstGeom prst="rect">
            <a:avLst/>
          </a:prstGeom>
        </p:spPr>
        <p:txBody>
          <a:bodyPr vert="horz" lIns="91440" tIns="45720" rIns="91440" bIns="45720" rtlCol="0" anchor="ctr"/>
          <a:lstStyle>
            <a:lvl1pPr algn="ctr">
              <a:defRPr sz="1800">
                <a:solidFill>
                  <a:schemeClr val="tx1">
                    <a:tint val="75000"/>
                  </a:schemeClr>
                </a:solidFill>
              </a:defRPr>
            </a:lvl1pPr>
          </a:lstStyle>
          <a:p>
            <a:r>
              <a:rPr lang="en-US" altLang="ja-JP" dirty="0" smtClean="0"/>
              <a:t>-</a:t>
            </a:r>
            <a:fld id="{99F2A4F6-8937-466D-AAAE-6CE6BE40B26A}" type="slidenum">
              <a:rPr lang="ja-JP" altLang="en-US" smtClean="0"/>
              <a:pPr/>
              <a:t>‹#›</a:t>
            </a:fld>
            <a:r>
              <a:rPr lang="en-US" altLang="ja-JP" dirty="0" smtClean="0"/>
              <a:t>-</a:t>
            </a:r>
            <a:endParaRPr lang="ja-JP" altLang="en-US" dirty="0"/>
          </a:p>
        </p:txBody>
      </p:sp>
    </p:spTree>
    <p:extLst>
      <p:ext uri="{BB962C8B-B14F-4D97-AF65-F5344CB8AC3E}">
        <p14:creationId xmlns:p14="http://schemas.microsoft.com/office/powerpoint/2010/main" val="271353764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344216" y="6934200"/>
            <a:ext cx="4114800" cy="818622"/>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344216" y="885119"/>
            <a:ext cx="4114800"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p:cNvSpPr>
            <a:spLocks noGrp="1"/>
          </p:cNvSpPr>
          <p:nvPr>
            <p:ph type="body" sz="half" idx="2"/>
          </p:nvPr>
        </p:nvSpPr>
        <p:spPr>
          <a:xfrm>
            <a:off x="1344216" y="7752822"/>
            <a:ext cx="4114800" cy="116257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A3F8DC1-94DC-45E2-A003-83A889631964}" type="datetime1">
              <a:rPr lang="ja-JP" altLang="en-US" smtClean="0">
                <a:solidFill>
                  <a:prstClr val="black">
                    <a:tint val="75000"/>
                  </a:prstClr>
                </a:solidFill>
              </a:rPr>
              <a:t>2015/2/24</a:t>
            </a:fld>
            <a:endParaRPr lang="ja-JP" altLang="en-US" dirty="0">
              <a:solidFill>
                <a:prstClr val="black">
                  <a:tint val="75000"/>
                </a:prstClr>
              </a:solidFill>
            </a:endParaRPr>
          </a:p>
        </p:txBody>
      </p:sp>
      <p:sp>
        <p:nvSpPr>
          <p:cNvPr id="8" name="スライド番号プレースホルダー 5"/>
          <p:cNvSpPr>
            <a:spLocks noGrp="1"/>
          </p:cNvSpPr>
          <p:nvPr>
            <p:ph type="sldNum" sz="quarter" idx="4"/>
          </p:nvPr>
        </p:nvSpPr>
        <p:spPr>
          <a:xfrm>
            <a:off x="2628900" y="9181397"/>
            <a:ext cx="1600200" cy="527403"/>
          </a:xfrm>
          <a:prstGeom prst="rect">
            <a:avLst/>
          </a:prstGeom>
        </p:spPr>
        <p:txBody>
          <a:bodyPr vert="horz" lIns="91440" tIns="45720" rIns="91440" bIns="45720" rtlCol="0" anchor="ctr"/>
          <a:lstStyle>
            <a:lvl1pPr algn="ctr">
              <a:defRPr sz="1800">
                <a:solidFill>
                  <a:schemeClr val="tx1">
                    <a:tint val="75000"/>
                  </a:schemeClr>
                </a:solidFill>
              </a:defRPr>
            </a:lvl1pPr>
          </a:lstStyle>
          <a:p>
            <a:r>
              <a:rPr lang="en-US" altLang="ja-JP" dirty="0" smtClean="0"/>
              <a:t>-</a:t>
            </a:r>
            <a:fld id="{99F2A4F6-8937-466D-AAAE-6CE6BE40B26A}" type="slidenum">
              <a:rPr lang="ja-JP" altLang="en-US" smtClean="0"/>
              <a:pPr/>
              <a:t>‹#›</a:t>
            </a:fld>
            <a:r>
              <a:rPr lang="en-US" altLang="ja-JP" dirty="0" smtClean="0"/>
              <a:t>-</a:t>
            </a:r>
            <a:endParaRPr lang="ja-JP" altLang="en-US" dirty="0"/>
          </a:p>
        </p:txBody>
      </p:sp>
    </p:spTree>
    <p:extLst>
      <p:ext uri="{BB962C8B-B14F-4D97-AF65-F5344CB8AC3E}">
        <p14:creationId xmlns:p14="http://schemas.microsoft.com/office/powerpoint/2010/main" val="3700016394"/>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180C372-1B5D-41E6-85EC-E76256F036DE}" type="datetime1">
              <a:rPr lang="ja-JP" altLang="en-US" smtClean="0">
                <a:solidFill>
                  <a:prstClr val="black">
                    <a:tint val="75000"/>
                  </a:prstClr>
                </a:solidFill>
              </a:rPr>
              <a:t>2015/2/24</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a:xfrm>
            <a:off x="2343150" y="9181399"/>
            <a:ext cx="2171700" cy="527403"/>
          </a:xfrm>
          <a:prstGeom prst="rect">
            <a:avLst/>
          </a:prstGeom>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a:xfrm>
            <a:off x="4914900" y="9181399"/>
            <a:ext cx="1600200" cy="527403"/>
          </a:xfrm>
          <a:prstGeom prst="rect">
            <a:avLst/>
          </a:prstGeom>
        </p:spPr>
        <p:txBody>
          <a:bodyPr/>
          <a:lstStyle/>
          <a:p>
            <a:fld id="{99F2A4F6-8937-466D-AAAE-6CE6BE40B26A}"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0155367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4972050" y="396703"/>
            <a:ext cx="1543050" cy="8452203"/>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342900" y="396703"/>
            <a:ext cx="4514850" cy="8452203"/>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8CB6E8A-D2CE-47F8-86D4-D73C6855D526}" type="datetime1">
              <a:rPr lang="ja-JP" altLang="en-US" smtClean="0">
                <a:solidFill>
                  <a:prstClr val="black">
                    <a:tint val="75000"/>
                  </a:prstClr>
                </a:solidFill>
              </a:rPr>
              <a:t>2015/2/24</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a:xfrm>
            <a:off x="2343150" y="9181399"/>
            <a:ext cx="2171700" cy="527403"/>
          </a:xfrm>
          <a:prstGeom prst="rect">
            <a:avLst/>
          </a:prstGeom>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a:xfrm>
            <a:off x="4914900" y="9181399"/>
            <a:ext cx="1600200" cy="527403"/>
          </a:xfrm>
          <a:prstGeom prst="rect">
            <a:avLst/>
          </a:prstGeom>
        </p:spPr>
        <p:txBody>
          <a:bodyPr/>
          <a:lstStyle/>
          <a:p>
            <a:fld id="{99F2A4F6-8937-466D-AAAE-6CE6BE40B26A}"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8161444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514350" y="3077286"/>
            <a:ext cx="5829300" cy="2123369"/>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028700" y="5613400"/>
            <a:ext cx="4800600" cy="253153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68E7FBFD-2C17-4CF5-BD2D-F1FE3A5A4F20}" type="datetime1">
              <a:rPr lang="ja-JP" altLang="en-US" smtClean="0">
                <a:solidFill>
                  <a:prstClr val="black">
                    <a:tint val="75000"/>
                  </a:prstClr>
                </a:solidFill>
              </a:rPr>
              <a:t>2015/2/24</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9F2A4F6-8937-466D-AAAE-6CE6BE40B26A}"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2076745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764425B-F2D0-4FB6-A43C-D9314A058138}" type="datetime1">
              <a:rPr lang="ja-JP" altLang="en-US" smtClean="0">
                <a:solidFill>
                  <a:prstClr val="black">
                    <a:tint val="75000"/>
                  </a:prstClr>
                </a:solidFill>
              </a:rPr>
              <a:t>2015/2/24</a:t>
            </a:fld>
            <a:endParaRPr lang="ja-JP" altLang="en-US" dirty="0">
              <a:solidFill>
                <a:prstClr val="black">
                  <a:tint val="75000"/>
                </a:prstClr>
              </a:solidFill>
            </a:endParaRPr>
          </a:p>
        </p:txBody>
      </p:sp>
      <p:pic>
        <p:nvPicPr>
          <p:cNvPr id="7" name="Picture 2" descr="200px-RUPP_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77272" y="272480"/>
            <a:ext cx="778015" cy="793673"/>
          </a:xfrm>
          <a:prstGeom prst="rect">
            <a:avLst/>
          </a:prstGeom>
          <a:effectLst>
            <a:outerShdw sx="1000" sy="1000" algn="ctr" rotWithShape="0">
              <a:srgbClr val="000000"/>
            </a:outerShdw>
          </a:effectLst>
        </p:spPr>
      </p:pic>
      <p:sp>
        <p:nvSpPr>
          <p:cNvPr id="8" name="スライド番号プレースホルダー 5"/>
          <p:cNvSpPr>
            <a:spLocks noGrp="1"/>
          </p:cNvSpPr>
          <p:nvPr>
            <p:ph type="sldNum" sz="quarter" idx="4"/>
          </p:nvPr>
        </p:nvSpPr>
        <p:spPr>
          <a:xfrm>
            <a:off x="2628900" y="9181397"/>
            <a:ext cx="1600200" cy="527403"/>
          </a:xfrm>
          <a:prstGeom prst="rect">
            <a:avLst/>
          </a:prstGeom>
        </p:spPr>
        <p:txBody>
          <a:bodyPr vert="horz" lIns="91440" tIns="45720" rIns="91440" bIns="45720" rtlCol="0" anchor="ctr"/>
          <a:lstStyle>
            <a:lvl1pPr algn="ctr">
              <a:defRPr sz="1800">
                <a:solidFill>
                  <a:schemeClr val="tx1">
                    <a:tint val="75000"/>
                  </a:schemeClr>
                </a:solidFill>
              </a:defRPr>
            </a:lvl1pPr>
          </a:lstStyle>
          <a:p>
            <a:r>
              <a:rPr lang="en-US" altLang="ja-JP" dirty="0" smtClean="0"/>
              <a:t>-</a:t>
            </a:r>
            <a:fld id="{99F2A4F6-8937-466D-AAAE-6CE6BE40B26A}" type="slidenum">
              <a:rPr lang="ja-JP" altLang="en-US" smtClean="0"/>
              <a:pPr/>
              <a:t>‹#›</a:t>
            </a:fld>
            <a:r>
              <a:rPr lang="en-US" altLang="ja-JP" dirty="0" smtClean="0"/>
              <a:t>-</a:t>
            </a:r>
            <a:endParaRPr lang="ja-JP" altLang="en-US" dirty="0"/>
          </a:p>
        </p:txBody>
      </p:sp>
    </p:spTree>
    <p:extLst>
      <p:ext uri="{BB962C8B-B14F-4D97-AF65-F5344CB8AC3E}">
        <p14:creationId xmlns:p14="http://schemas.microsoft.com/office/powerpoint/2010/main" val="2654768327"/>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541735" y="6365526"/>
            <a:ext cx="5829300" cy="1967442"/>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541735" y="4198589"/>
            <a:ext cx="5829300" cy="21669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DDA0C798-876D-4B72-BAD5-282D7277EF50}" type="datetime1">
              <a:rPr lang="ja-JP" altLang="en-US" smtClean="0">
                <a:solidFill>
                  <a:prstClr val="black">
                    <a:tint val="75000"/>
                  </a:prstClr>
                </a:solidFill>
              </a:rPr>
              <a:t>2015/2/24</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9F2A4F6-8937-466D-AAAE-6CE6BE40B26A}"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870034817"/>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342900" y="2311404"/>
            <a:ext cx="3028950" cy="653750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3486150" y="2311404"/>
            <a:ext cx="3028950" cy="653750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FDC80CEE-CBDB-4EB3-AD26-ACCDF1B2A874}" type="datetime1">
              <a:rPr lang="ja-JP" altLang="en-US" smtClean="0">
                <a:solidFill>
                  <a:prstClr val="black">
                    <a:tint val="75000"/>
                  </a:prstClr>
                </a:solidFill>
              </a:rPr>
              <a:t>2015/2/24</a:t>
            </a:fld>
            <a:endParaRPr lang="ja-JP" alt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99F2A4F6-8937-466D-AAAE-6CE6BE40B26A}"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9030157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342901" y="2217385"/>
            <a:ext cx="303014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342901" y="3141486"/>
            <a:ext cx="303014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3483769" y="2217385"/>
            <a:ext cx="3031332"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3483769" y="3141486"/>
            <a:ext cx="3031332"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EE499D66-B40E-475F-8A21-E48325681183}" type="datetime1">
              <a:rPr lang="ja-JP" altLang="en-US" smtClean="0">
                <a:solidFill>
                  <a:prstClr val="black">
                    <a:tint val="75000"/>
                  </a:prstClr>
                </a:solidFill>
              </a:rPr>
              <a:t>2015/2/24</a:t>
            </a:fld>
            <a:endParaRPr lang="ja-JP" altLang="en-US" dirty="0">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dirty="0">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99F2A4F6-8937-466D-AAAE-6CE6BE40B26A}"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8764933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B9E830FF-1F79-49CF-B0EE-D9A9E71B7DE6}" type="datetime1">
              <a:rPr lang="ja-JP" altLang="en-US" smtClean="0">
                <a:solidFill>
                  <a:prstClr val="black">
                    <a:tint val="75000"/>
                  </a:prstClr>
                </a:solidFill>
              </a:rPr>
              <a:t>2015/2/24</a:t>
            </a:fld>
            <a:endParaRPr lang="ja-JP" altLang="en-US" dirty="0">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dirty="0">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99F2A4F6-8937-466D-AAAE-6CE6BE40B26A}"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482008241"/>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75E22085-5243-409A-989B-040E77EDD2F4}" type="datetime1">
              <a:rPr lang="ja-JP" altLang="en-US" smtClean="0">
                <a:solidFill>
                  <a:prstClr val="black">
                    <a:tint val="75000"/>
                  </a:prstClr>
                </a:solidFill>
              </a:rPr>
              <a:t>2015/2/24</a:t>
            </a:fld>
            <a:endParaRPr lang="ja-JP" altLang="en-US" dirty="0">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dirty="0">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99F2A4F6-8937-466D-AAAE-6CE6BE40B26A}"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350549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541735" y="6365524"/>
            <a:ext cx="5829300" cy="1967442"/>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541735" y="4198586"/>
            <a:ext cx="5829300" cy="21669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CFB83685-0C63-4F31-9519-E7F2C75E73E4}" type="datetime1">
              <a:rPr kumimoji="1" lang="ja-JP" altLang="en-US" smtClean="0"/>
              <a:t>2015/2/24</a:t>
            </a:fld>
            <a:endParaRPr kumimoji="1" lang="ja-JP" altLang="en-US" dirty="0"/>
          </a:p>
        </p:txBody>
      </p:sp>
      <p:sp>
        <p:nvSpPr>
          <p:cNvPr id="7" name="スライド番号プレースホルダー 5"/>
          <p:cNvSpPr>
            <a:spLocks noGrp="1"/>
          </p:cNvSpPr>
          <p:nvPr>
            <p:ph type="sldNum" sz="quarter" idx="4"/>
          </p:nvPr>
        </p:nvSpPr>
        <p:spPr>
          <a:xfrm>
            <a:off x="2628900" y="9181397"/>
            <a:ext cx="1600200" cy="527403"/>
          </a:xfrm>
          <a:prstGeom prst="rect">
            <a:avLst/>
          </a:prstGeom>
        </p:spPr>
        <p:txBody>
          <a:bodyPr vert="horz" lIns="91440" tIns="45720" rIns="91440" bIns="45720" rtlCol="0" anchor="ctr"/>
          <a:lstStyle>
            <a:lvl1pPr algn="ctr">
              <a:defRPr sz="1800">
                <a:solidFill>
                  <a:schemeClr val="tx1">
                    <a:tint val="75000"/>
                  </a:schemeClr>
                </a:solidFill>
              </a:defRPr>
            </a:lvl1pPr>
          </a:lstStyle>
          <a:p>
            <a:r>
              <a:rPr lang="en-US" altLang="ja-JP" dirty="0" smtClean="0"/>
              <a:t>-</a:t>
            </a:r>
            <a:fld id="{99F2A4F6-8937-466D-AAAE-6CE6BE40B26A}" type="slidenum">
              <a:rPr lang="ja-JP" altLang="en-US" smtClean="0"/>
              <a:pPr/>
              <a:t>‹#›</a:t>
            </a:fld>
            <a:r>
              <a:rPr lang="en-US" altLang="ja-JP" dirty="0" smtClean="0"/>
              <a:t>-</a:t>
            </a:r>
            <a:endParaRPr lang="ja-JP" altLang="en-US" dirty="0"/>
          </a:p>
        </p:txBody>
      </p:sp>
    </p:spTree>
    <p:extLst>
      <p:ext uri="{BB962C8B-B14F-4D97-AF65-F5344CB8AC3E}">
        <p14:creationId xmlns:p14="http://schemas.microsoft.com/office/powerpoint/2010/main" val="1708861402"/>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1" y="394405"/>
            <a:ext cx="2256235" cy="1678517"/>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2681289" y="394409"/>
            <a:ext cx="3833812" cy="845449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342901" y="2072926"/>
            <a:ext cx="2256235" cy="67759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490A6DD2-4AF2-4D3B-A263-651BCB6D4ADB}" type="datetime1">
              <a:rPr lang="ja-JP" altLang="en-US" smtClean="0">
                <a:solidFill>
                  <a:prstClr val="black">
                    <a:tint val="75000"/>
                  </a:prstClr>
                </a:solidFill>
              </a:rPr>
              <a:t>2015/2/24</a:t>
            </a:fld>
            <a:endParaRPr lang="ja-JP" alt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99F2A4F6-8937-466D-AAAE-6CE6BE40B26A}"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2064769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344216" y="6934200"/>
            <a:ext cx="4114800" cy="818622"/>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344216" y="885119"/>
            <a:ext cx="4114800"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p:cNvSpPr>
            <a:spLocks noGrp="1"/>
          </p:cNvSpPr>
          <p:nvPr>
            <p:ph type="body" sz="half" idx="2"/>
          </p:nvPr>
        </p:nvSpPr>
        <p:spPr>
          <a:xfrm>
            <a:off x="1344216" y="7752822"/>
            <a:ext cx="4114800" cy="116257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803B842A-4764-4A46-81FC-5D8B33B2D9EE}" type="datetime1">
              <a:rPr lang="ja-JP" altLang="en-US" smtClean="0">
                <a:solidFill>
                  <a:prstClr val="black">
                    <a:tint val="75000"/>
                  </a:prstClr>
                </a:solidFill>
              </a:rPr>
              <a:t>2015/2/24</a:t>
            </a:fld>
            <a:endParaRPr lang="ja-JP" alt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99F2A4F6-8937-466D-AAAE-6CE6BE40B26A}"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6338263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3AA0A614-57E6-45D9-BC1D-C155448C736C}" type="datetime1">
              <a:rPr lang="ja-JP" altLang="en-US" smtClean="0">
                <a:solidFill>
                  <a:prstClr val="black">
                    <a:tint val="75000"/>
                  </a:prstClr>
                </a:solidFill>
              </a:rPr>
              <a:t>2015/2/24</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9F2A4F6-8937-466D-AAAE-6CE6BE40B26A}"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478603981"/>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4972050" y="396703"/>
            <a:ext cx="1543050" cy="8452203"/>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342900" y="396703"/>
            <a:ext cx="4514850" cy="8452203"/>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800AB088-031B-44CE-8BEA-D2CB839C91AB}" type="datetime1">
              <a:rPr lang="ja-JP" altLang="en-US" smtClean="0">
                <a:solidFill>
                  <a:prstClr val="black">
                    <a:tint val="75000"/>
                  </a:prstClr>
                </a:solidFill>
              </a:rPr>
              <a:t>2015/2/24</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9F2A4F6-8937-466D-AAAE-6CE6BE40B26A}"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383950087"/>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857250" y="1620838"/>
            <a:ext cx="5143500" cy="3449637"/>
          </a:xfrm>
        </p:spPr>
        <p:txBody>
          <a:bodyPr anchor="b"/>
          <a:lstStyle>
            <a:lvl1pPr algn="ctr">
              <a:defRPr sz="60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857250" y="5202238"/>
            <a:ext cx="5143500" cy="23923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ED2BC56C-A312-4124-B21E-23B5DCCA222B}" type="datetime1">
              <a:rPr kumimoji="1" lang="ja-JP" altLang="en-US" smtClean="0"/>
              <a:t>2015/2/24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5599388-E069-4775-9C20-311FE97E80A3}" type="slidenum">
              <a:rPr kumimoji="1" lang="ja-JP" altLang="en-US" smtClean="0"/>
              <a:t>‹#›</a:t>
            </a:fld>
            <a:endParaRPr kumimoji="1" lang="ja-JP" altLang="en-US"/>
          </a:p>
        </p:txBody>
      </p:sp>
    </p:spTree>
    <p:extLst>
      <p:ext uri="{BB962C8B-B14F-4D97-AF65-F5344CB8AC3E}">
        <p14:creationId xmlns:p14="http://schemas.microsoft.com/office/powerpoint/2010/main" val="37807571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65E62B2-BC76-4873-BE05-2B487A39C8CA}" type="datetime1">
              <a:rPr kumimoji="1" lang="ja-JP" altLang="en-US" smtClean="0"/>
              <a:t>2015/2/24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5599388-E069-4775-9C20-311FE97E80A3}" type="slidenum">
              <a:rPr kumimoji="1" lang="ja-JP" altLang="en-US" smtClean="0"/>
              <a:t>‹#›</a:t>
            </a:fld>
            <a:endParaRPr kumimoji="1" lang="ja-JP" altLang="en-US"/>
          </a:p>
        </p:txBody>
      </p:sp>
    </p:spTree>
    <p:extLst>
      <p:ext uri="{BB962C8B-B14F-4D97-AF65-F5344CB8AC3E}">
        <p14:creationId xmlns:p14="http://schemas.microsoft.com/office/powerpoint/2010/main" val="16283276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468313" y="2470150"/>
            <a:ext cx="5915025" cy="4119563"/>
          </a:xfrm>
        </p:spPr>
        <p:txBody>
          <a:bodyPr anchor="b"/>
          <a:lstStyle>
            <a:lvl1pPr>
              <a:defRPr sz="60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68313" y="6629400"/>
            <a:ext cx="5915025" cy="21669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5CB68B32-8797-4C44-A246-DD4AF902B72E}" type="datetime1">
              <a:rPr kumimoji="1" lang="ja-JP" altLang="en-US" smtClean="0"/>
              <a:t>2015/2/24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5599388-E069-4775-9C20-311FE97E80A3}" type="slidenum">
              <a:rPr kumimoji="1" lang="ja-JP" altLang="en-US" smtClean="0"/>
              <a:t>‹#›</a:t>
            </a:fld>
            <a:endParaRPr kumimoji="1" lang="ja-JP" altLang="en-US"/>
          </a:p>
        </p:txBody>
      </p:sp>
    </p:spTree>
    <p:extLst>
      <p:ext uri="{BB962C8B-B14F-4D97-AF65-F5344CB8AC3E}">
        <p14:creationId xmlns:p14="http://schemas.microsoft.com/office/powerpoint/2010/main" val="32768994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71488" y="2636838"/>
            <a:ext cx="2881312" cy="6284912"/>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3505200" y="2636838"/>
            <a:ext cx="2881313" cy="6284912"/>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932DE658-08CB-4993-9047-348ED330161D}" type="datetime1">
              <a:rPr kumimoji="1" lang="ja-JP" altLang="en-US" smtClean="0"/>
              <a:t>2015/2/24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5599388-E069-4775-9C20-311FE97E80A3}" type="slidenum">
              <a:rPr kumimoji="1" lang="ja-JP" altLang="en-US" smtClean="0"/>
              <a:t>‹#›</a:t>
            </a:fld>
            <a:endParaRPr kumimoji="1" lang="ja-JP" altLang="en-US"/>
          </a:p>
        </p:txBody>
      </p:sp>
    </p:spTree>
    <p:extLst>
      <p:ext uri="{BB962C8B-B14F-4D97-AF65-F5344CB8AC3E}">
        <p14:creationId xmlns:p14="http://schemas.microsoft.com/office/powerpoint/2010/main" val="36620557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73075" y="527050"/>
            <a:ext cx="5915025" cy="1914525"/>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73075" y="2428875"/>
            <a:ext cx="2900363" cy="11890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73075" y="3617913"/>
            <a:ext cx="2900363" cy="5322887"/>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3471863" y="2428875"/>
            <a:ext cx="2916237" cy="11890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3471863" y="3617913"/>
            <a:ext cx="2916237" cy="5322887"/>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381F6058-967D-4C10-8208-D881128CC05E}" type="datetime1">
              <a:rPr kumimoji="1" lang="ja-JP" altLang="en-US" smtClean="0"/>
              <a:t>2015/2/24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F5599388-E069-4775-9C20-311FE97E80A3}" type="slidenum">
              <a:rPr kumimoji="1" lang="ja-JP" altLang="en-US" smtClean="0"/>
              <a:t>‹#›</a:t>
            </a:fld>
            <a:endParaRPr kumimoji="1" lang="ja-JP" altLang="en-US"/>
          </a:p>
        </p:txBody>
      </p:sp>
    </p:spTree>
    <p:extLst>
      <p:ext uri="{BB962C8B-B14F-4D97-AF65-F5344CB8AC3E}">
        <p14:creationId xmlns:p14="http://schemas.microsoft.com/office/powerpoint/2010/main" val="31776600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B623D88C-E562-45C7-862D-2D1410704F07}" type="datetime1">
              <a:rPr kumimoji="1" lang="ja-JP" altLang="en-US" smtClean="0"/>
              <a:t>2015/2/24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F5599388-E069-4775-9C20-311FE97E80A3}" type="slidenum">
              <a:rPr kumimoji="1" lang="ja-JP" altLang="en-US" smtClean="0"/>
              <a:t>‹#›</a:t>
            </a:fld>
            <a:endParaRPr kumimoji="1" lang="ja-JP" altLang="en-US"/>
          </a:p>
        </p:txBody>
      </p:sp>
    </p:spTree>
    <p:extLst>
      <p:ext uri="{BB962C8B-B14F-4D97-AF65-F5344CB8AC3E}">
        <p14:creationId xmlns:p14="http://schemas.microsoft.com/office/powerpoint/2010/main" val="2645021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342900" y="2311402"/>
            <a:ext cx="3028950" cy="653750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3486150" y="2311402"/>
            <a:ext cx="3028950" cy="653750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DECD6682-5200-4A6F-8364-6655740A6ED4}" type="datetime1">
              <a:rPr kumimoji="1" lang="ja-JP" altLang="en-US" smtClean="0"/>
              <a:t>2015/2/24</a:t>
            </a:fld>
            <a:endParaRPr kumimoji="1" lang="ja-JP" altLang="en-US" dirty="0"/>
          </a:p>
        </p:txBody>
      </p:sp>
      <p:sp>
        <p:nvSpPr>
          <p:cNvPr id="8" name="スライド番号プレースホルダー 5"/>
          <p:cNvSpPr>
            <a:spLocks noGrp="1"/>
          </p:cNvSpPr>
          <p:nvPr>
            <p:ph type="sldNum" sz="quarter" idx="4"/>
          </p:nvPr>
        </p:nvSpPr>
        <p:spPr>
          <a:xfrm>
            <a:off x="2628900" y="9181397"/>
            <a:ext cx="1600200" cy="527403"/>
          </a:xfrm>
          <a:prstGeom prst="rect">
            <a:avLst/>
          </a:prstGeom>
        </p:spPr>
        <p:txBody>
          <a:bodyPr vert="horz" lIns="91440" tIns="45720" rIns="91440" bIns="45720" rtlCol="0" anchor="ctr"/>
          <a:lstStyle>
            <a:lvl1pPr algn="ctr">
              <a:defRPr sz="1800">
                <a:solidFill>
                  <a:schemeClr val="tx1">
                    <a:tint val="75000"/>
                  </a:schemeClr>
                </a:solidFill>
              </a:defRPr>
            </a:lvl1pPr>
          </a:lstStyle>
          <a:p>
            <a:r>
              <a:rPr lang="en-US" altLang="ja-JP" dirty="0" smtClean="0"/>
              <a:t>-</a:t>
            </a:r>
            <a:fld id="{99F2A4F6-8937-466D-AAAE-6CE6BE40B26A}" type="slidenum">
              <a:rPr lang="ja-JP" altLang="en-US" smtClean="0"/>
              <a:pPr/>
              <a:t>‹#›</a:t>
            </a:fld>
            <a:r>
              <a:rPr lang="en-US" altLang="ja-JP" dirty="0" smtClean="0"/>
              <a:t>-</a:t>
            </a:r>
            <a:endParaRPr lang="ja-JP" altLang="en-US" dirty="0"/>
          </a:p>
        </p:txBody>
      </p:sp>
    </p:spTree>
    <p:extLst>
      <p:ext uri="{BB962C8B-B14F-4D97-AF65-F5344CB8AC3E}">
        <p14:creationId xmlns:p14="http://schemas.microsoft.com/office/powerpoint/2010/main" val="2389926224"/>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FF6529D-2D57-442A-8807-BB62B5F6610B}" type="datetime1">
              <a:rPr kumimoji="1" lang="ja-JP" altLang="en-US" smtClean="0"/>
              <a:t>2015/2/24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F5599388-E069-4775-9C20-311FE97E80A3}" type="slidenum">
              <a:rPr kumimoji="1" lang="ja-JP" altLang="en-US" smtClean="0"/>
              <a:t>‹#›</a:t>
            </a:fld>
            <a:endParaRPr kumimoji="1" lang="ja-JP" altLang="en-US"/>
          </a:p>
        </p:txBody>
      </p:sp>
    </p:spTree>
    <p:extLst>
      <p:ext uri="{BB962C8B-B14F-4D97-AF65-F5344CB8AC3E}">
        <p14:creationId xmlns:p14="http://schemas.microsoft.com/office/powerpoint/2010/main" val="6222125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73075" y="660400"/>
            <a:ext cx="2211388" cy="2311400"/>
          </a:xfrm>
        </p:spPr>
        <p:txBody>
          <a:bodyPr anchor="b"/>
          <a:lstStyle>
            <a:lvl1pPr>
              <a:defRPr sz="32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2916238" y="1425575"/>
            <a:ext cx="3471862" cy="70405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73075" y="2971800"/>
            <a:ext cx="2211388" cy="55054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B0E92170-4461-4603-9D33-1E92EDC2CD80}" type="datetime1">
              <a:rPr kumimoji="1" lang="ja-JP" altLang="en-US" smtClean="0"/>
              <a:t>2015/2/24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5599388-E069-4775-9C20-311FE97E80A3}" type="slidenum">
              <a:rPr kumimoji="1" lang="ja-JP" altLang="en-US" smtClean="0"/>
              <a:t>‹#›</a:t>
            </a:fld>
            <a:endParaRPr kumimoji="1" lang="ja-JP" altLang="en-US"/>
          </a:p>
        </p:txBody>
      </p:sp>
    </p:spTree>
    <p:extLst>
      <p:ext uri="{BB962C8B-B14F-4D97-AF65-F5344CB8AC3E}">
        <p14:creationId xmlns:p14="http://schemas.microsoft.com/office/powerpoint/2010/main" val="19583586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473075" y="660400"/>
            <a:ext cx="2211388" cy="2311400"/>
          </a:xfrm>
        </p:spPr>
        <p:txBody>
          <a:bodyPr anchor="b"/>
          <a:lstStyle>
            <a:lvl1pPr>
              <a:defRPr sz="32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2916238" y="1425575"/>
            <a:ext cx="3471862" cy="70405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473075" y="2971800"/>
            <a:ext cx="2211388" cy="55054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9151C4A-E9D5-438E-B5AF-4BD189E548BB}" type="datetime1">
              <a:rPr kumimoji="1" lang="ja-JP" altLang="en-US" smtClean="0"/>
              <a:t>2015/2/24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5599388-E069-4775-9C20-311FE97E80A3}" type="slidenum">
              <a:rPr kumimoji="1" lang="ja-JP" altLang="en-US" smtClean="0"/>
              <a:t>‹#›</a:t>
            </a:fld>
            <a:endParaRPr kumimoji="1" lang="ja-JP" altLang="en-US"/>
          </a:p>
        </p:txBody>
      </p:sp>
    </p:spTree>
    <p:extLst>
      <p:ext uri="{BB962C8B-B14F-4D97-AF65-F5344CB8AC3E}">
        <p14:creationId xmlns:p14="http://schemas.microsoft.com/office/powerpoint/2010/main" val="18046985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2E37B1F-67EF-4A7A-9819-8B294932CDAE}" type="datetime1">
              <a:rPr kumimoji="1" lang="ja-JP" altLang="en-US" smtClean="0"/>
              <a:t>2015/2/24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5599388-E069-4775-9C20-311FE97E80A3}" type="slidenum">
              <a:rPr kumimoji="1" lang="ja-JP" altLang="en-US" smtClean="0"/>
              <a:t>‹#›</a:t>
            </a:fld>
            <a:endParaRPr kumimoji="1" lang="ja-JP" altLang="en-US"/>
          </a:p>
        </p:txBody>
      </p:sp>
    </p:spTree>
    <p:extLst>
      <p:ext uri="{BB962C8B-B14F-4D97-AF65-F5344CB8AC3E}">
        <p14:creationId xmlns:p14="http://schemas.microsoft.com/office/powerpoint/2010/main" val="21050861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4908550" y="527050"/>
            <a:ext cx="1477963" cy="8394700"/>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71488" y="527050"/>
            <a:ext cx="4284662" cy="8394700"/>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D64CF46-0A7C-4D70-B7A8-36DDBAB067C9}" type="datetime1">
              <a:rPr kumimoji="1" lang="ja-JP" altLang="en-US" smtClean="0"/>
              <a:t>2015/2/24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5599388-E069-4775-9C20-311FE97E80A3}" type="slidenum">
              <a:rPr kumimoji="1" lang="ja-JP" altLang="en-US" smtClean="0"/>
              <a:t>‹#›</a:t>
            </a:fld>
            <a:endParaRPr kumimoji="1" lang="ja-JP" altLang="en-US"/>
          </a:p>
        </p:txBody>
      </p:sp>
    </p:spTree>
    <p:extLst>
      <p:ext uri="{BB962C8B-B14F-4D97-AF65-F5344CB8AC3E}">
        <p14:creationId xmlns:p14="http://schemas.microsoft.com/office/powerpoint/2010/main" val="3690762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342900" y="2217385"/>
            <a:ext cx="303014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342900" y="3141486"/>
            <a:ext cx="303014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3483769" y="2217385"/>
            <a:ext cx="3031332"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3483769" y="3141486"/>
            <a:ext cx="3031332"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AA5DDE4E-E75C-47FB-8D3E-35B2B4E9B6C5}" type="datetime1">
              <a:rPr kumimoji="1" lang="ja-JP" altLang="en-US" smtClean="0"/>
              <a:t>2015/2/24</a:t>
            </a:fld>
            <a:endParaRPr kumimoji="1" lang="ja-JP" altLang="en-US" dirty="0"/>
          </a:p>
        </p:txBody>
      </p:sp>
      <p:sp>
        <p:nvSpPr>
          <p:cNvPr id="10" name="スライド番号プレースホルダー 5"/>
          <p:cNvSpPr>
            <a:spLocks noGrp="1"/>
          </p:cNvSpPr>
          <p:nvPr>
            <p:ph type="sldNum" sz="quarter" idx="11"/>
          </p:nvPr>
        </p:nvSpPr>
        <p:spPr>
          <a:xfrm>
            <a:off x="2628900" y="9181397"/>
            <a:ext cx="1600200" cy="527403"/>
          </a:xfrm>
          <a:prstGeom prst="rect">
            <a:avLst/>
          </a:prstGeom>
        </p:spPr>
        <p:txBody>
          <a:bodyPr vert="horz" lIns="91440" tIns="45720" rIns="91440" bIns="45720" rtlCol="0" anchor="ctr"/>
          <a:lstStyle>
            <a:lvl1pPr algn="ctr">
              <a:defRPr sz="1800">
                <a:solidFill>
                  <a:schemeClr val="tx1">
                    <a:tint val="75000"/>
                  </a:schemeClr>
                </a:solidFill>
              </a:defRPr>
            </a:lvl1pPr>
          </a:lstStyle>
          <a:p>
            <a:r>
              <a:rPr lang="en-US" altLang="ja-JP" dirty="0" smtClean="0"/>
              <a:t>-</a:t>
            </a:r>
            <a:fld id="{99F2A4F6-8937-466D-AAAE-6CE6BE40B26A}" type="slidenum">
              <a:rPr lang="ja-JP" altLang="en-US" smtClean="0"/>
              <a:pPr/>
              <a:t>‹#›</a:t>
            </a:fld>
            <a:r>
              <a:rPr lang="en-US" altLang="ja-JP" dirty="0" smtClean="0"/>
              <a:t>-</a:t>
            </a:r>
            <a:endParaRPr lang="ja-JP" altLang="en-US" dirty="0"/>
          </a:p>
        </p:txBody>
      </p:sp>
    </p:spTree>
    <p:extLst>
      <p:ext uri="{BB962C8B-B14F-4D97-AF65-F5344CB8AC3E}">
        <p14:creationId xmlns:p14="http://schemas.microsoft.com/office/powerpoint/2010/main" val="82778144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BEDC2604-BAF1-4835-AB3B-9A4186BBB626}" type="datetime1">
              <a:rPr kumimoji="1" lang="ja-JP" altLang="en-US" smtClean="0"/>
              <a:t>2015/2/24</a:t>
            </a:fld>
            <a:endParaRPr kumimoji="1" lang="ja-JP" altLang="en-US" dirty="0"/>
          </a:p>
        </p:txBody>
      </p:sp>
      <p:sp>
        <p:nvSpPr>
          <p:cNvPr id="5" name="スライド番号プレースホルダー 4"/>
          <p:cNvSpPr>
            <a:spLocks noGrp="1"/>
          </p:cNvSpPr>
          <p:nvPr>
            <p:ph type="sldNum" sz="quarter" idx="12"/>
          </p:nvPr>
        </p:nvSpPr>
        <p:spPr/>
        <p:txBody>
          <a:bodyPr/>
          <a:lstStyle/>
          <a:p>
            <a:fld id="{99F2A4F6-8937-466D-AAAE-6CE6BE40B26A}" type="slidenum">
              <a:rPr kumimoji="1" lang="ja-JP" altLang="en-US" smtClean="0"/>
              <a:t>‹#›</a:t>
            </a:fld>
            <a:endParaRPr kumimoji="1" lang="ja-JP" altLang="en-US" dirty="0"/>
          </a:p>
        </p:txBody>
      </p:sp>
    </p:spTree>
    <p:extLst>
      <p:ext uri="{BB962C8B-B14F-4D97-AF65-F5344CB8AC3E}">
        <p14:creationId xmlns:p14="http://schemas.microsoft.com/office/powerpoint/2010/main" val="150484214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1A072333-53DB-43BF-AA7C-54D3F453C3DB}" type="datetime1">
              <a:rPr kumimoji="1" lang="ja-JP" altLang="en-US" smtClean="0"/>
              <a:t>2015/2/24</a:t>
            </a:fld>
            <a:endParaRPr kumimoji="1" lang="ja-JP" altLang="en-US" dirty="0"/>
          </a:p>
        </p:txBody>
      </p:sp>
      <p:sp>
        <p:nvSpPr>
          <p:cNvPr id="3" name="フッター プレースホルダー 2"/>
          <p:cNvSpPr>
            <a:spLocks noGrp="1"/>
          </p:cNvSpPr>
          <p:nvPr>
            <p:ph type="ftr" sz="quarter" idx="11"/>
          </p:nvPr>
        </p:nvSpPr>
        <p:spPr>
          <a:xfrm>
            <a:off x="2343150" y="9181397"/>
            <a:ext cx="2171700" cy="527403"/>
          </a:xfrm>
          <a:prstGeom prst="rect">
            <a:avLst/>
          </a:prstGeom>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99F2A4F6-8937-466D-AAAE-6CE6BE40B26A}" type="slidenum">
              <a:rPr kumimoji="1" lang="ja-JP" altLang="en-US" smtClean="0"/>
              <a:t>‹#›</a:t>
            </a:fld>
            <a:endParaRPr kumimoji="1" lang="ja-JP" altLang="en-US" dirty="0"/>
          </a:p>
        </p:txBody>
      </p:sp>
    </p:spTree>
    <p:extLst>
      <p:ext uri="{BB962C8B-B14F-4D97-AF65-F5344CB8AC3E}">
        <p14:creationId xmlns:p14="http://schemas.microsoft.com/office/powerpoint/2010/main" val="200813042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394405"/>
            <a:ext cx="2256235" cy="1678517"/>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2681288" y="394408"/>
            <a:ext cx="3833812" cy="845449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342900" y="2072924"/>
            <a:ext cx="2256235" cy="67759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8BA2A7FF-16B7-46A5-BEE1-C37A6430C6DB}" type="datetime1">
              <a:rPr kumimoji="1" lang="ja-JP" altLang="en-US" smtClean="0"/>
              <a:t>2015/2/24</a:t>
            </a:fld>
            <a:endParaRPr kumimoji="1" lang="ja-JP" altLang="en-US" dirty="0"/>
          </a:p>
        </p:txBody>
      </p:sp>
      <p:sp>
        <p:nvSpPr>
          <p:cNvPr id="6" name="フッター プレースホルダー 5"/>
          <p:cNvSpPr>
            <a:spLocks noGrp="1"/>
          </p:cNvSpPr>
          <p:nvPr>
            <p:ph type="ftr" sz="quarter" idx="11"/>
          </p:nvPr>
        </p:nvSpPr>
        <p:spPr>
          <a:xfrm>
            <a:off x="2343150" y="9181397"/>
            <a:ext cx="2171700" cy="527403"/>
          </a:xfrm>
          <a:prstGeom prst="rect">
            <a:avLst/>
          </a:prstGeom>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99F2A4F6-8937-466D-AAAE-6CE6BE40B26A}" type="slidenum">
              <a:rPr kumimoji="1" lang="ja-JP" altLang="en-US" smtClean="0"/>
              <a:t>‹#›</a:t>
            </a:fld>
            <a:endParaRPr kumimoji="1" lang="ja-JP" altLang="en-US" dirty="0"/>
          </a:p>
        </p:txBody>
      </p:sp>
    </p:spTree>
    <p:extLst>
      <p:ext uri="{BB962C8B-B14F-4D97-AF65-F5344CB8AC3E}">
        <p14:creationId xmlns:p14="http://schemas.microsoft.com/office/powerpoint/2010/main" val="20050914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344216" y="6934200"/>
            <a:ext cx="4114800" cy="818622"/>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344216" y="885119"/>
            <a:ext cx="4114800"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p:cNvSpPr>
            <a:spLocks noGrp="1"/>
          </p:cNvSpPr>
          <p:nvPr>
            <p:ph type="body" sz="half" idx="2"/>
          </p:nvPr>
        </p:nvSpPr>
        <p:spPr>
          <a:xfrm>
            <a:off x="1344216" y="7752822"/>
            <a:ext cx="4114800" cy="116257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C5D62A8E-75E2-47D4-99FF-C49243269E1F}" type="datetime1">
              <a:rPr kumimoji="1" lang="ja-JP" altLang="en-US" smtClean="0"/>
              <a:t>2015/2/24</a:t>
            </a:fld>
            <a:endParaRPr kumimoji="1" lang="ja-JP" altLang="en-US" dirty="0"/>
          </a:p>
        </p:txBody>
      </p:sp>
      <p:sp>
        <p:nvSpPr>
          <p:cNvPr id="6" name="フッター プレースホルダー 5"/>
          <p:cNvSpPr>
            <a:spLocks noGrp="1"/>
          </p:cNvSpPr>
          <p:nvPr>
            <p:ph type="ftr" sz="quarter" idx="11"/>
          </p:nvPr>
        </p:nvSpPr>
        <p:spPr>
          <a:xfrm>
            <a:off x="2343150" y="9181397"/>
            <a:ext cx="2171700" cy="527403"/>
          </a:xfrm>
          <a:prstGeom prst="rect">
            <a:avLst/>
          </a:prstGeom>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99F2A4F6-8937-466D-AAAE-6CE6BE40B26A}" type="slidenum">
              <a:rPr kumimoji="1" lang="ja-JP" altLang="en-US" smtClean="0"/>
              <a:t>‹#›</a:t>
            </a:fld>
            <a:endParaRPr kumimoji="1" lang="ja-JP" altLang="en-US" dirty="0"/>
          </a:p>
        </p:txBody>
      </p:sp>
    </p:spTree>
    <p:extLst>
      <p:ext uri="{BB962C8B-B14F-4D97-AF65-F5344CB8AC3E}">
        <p14:creationId xmlns:p14="http://schemas.microsoft.com/office/powerpoint/2010/main" val="179979312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8000">
              <a:srgbClr val="FBD1F6">
                <a:lumMod val="0"/>
                <a:lumOff val="100000"/>
              </a:srgbClr>
            </a:gs>
            <a:gs pos="11000">
              <a:srgbClr val="FFE1EF"/>
            </a:gs>
          </a:gsLst>
          <a:lin ang="4200000" scaled="0"/>
          <a:tileRect/>
        </a:gradFill>
        <a:effectLst/>
      </p:bgPr>
    </p:bg>
    <p:spTree>
      <p:nvGrpSpPr>
        <p:cNvPr id="1" name=""/>
        <p:cNvGrpSpPr/>
        <p:nvPr/>
      </p:nvGrpSpPr>
      <p:grpSpPr>
        <a:xfrm>
          <a:off x="0" y="0"/>
          <a:ext cx="0" cy="0"/>
          <a:chOff x="0" y="0"/>
          <a:chExt cx="0" cy="0"/>
        </a:xfrm>
      </p:grpSpPr>
      <p:pic>
        <p:nvPicPr>
          <p:cNvPr id="8" name="Picture 2" descr="C:\Users\Kishimoto\Documents\Downloads\nc17441.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23528" y="3570000"/>
            <a:ext cx="9956932" cy="8479458"/>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プレースホルダー 1"/>
          <p:cNvSpPr>
            <a:spLocks noGrp="1"/>
          </p:cNvSpPr>
          <p:nvPr>
            <p:ph type="title"/>
          </p:nvPr>
        </p:nvSpPr>
        <p:spPr>
          <a:xfrm>
            <a:off x="342900" y="396699"/>
            <a:ext cx="6172200" cy="1651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342900" y="2311402"/>
            <a:ext cx="6172200" cy="6537502"/>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342900" y="9181397"/>
            <a:ext cx="1600200" cy="527403"/>
          </a:xfrm>
          <a:prstGeom prst="rect">
            <a:avLst/>
          </a:prstGeom>
        </p:spPr>
        <p:txBody>
          <a:bodyPr vert="horz" lIns="91440" tIns="45720" rIns="91440" bIns="45720" rtlCol="0" anchor="ctr"/>
          <a:lstStyle>
            <a:lvl1pPr algn="l">
              <a:defRPr sz="1200">
                <a:solidFill>
                  <a:schemeClr val="tx1">
                    <a:tint val="75000"/>
                  </a:schemeClr>
                </a:solidFill>
              </a:defRPr>
            </a:lvl1pPr>
          </a:lstStyle>
          <a:p>
            <a:fld id="{2ABF54AF-BBBF-45B4-BB15-6F0EA84B6F40}" type="datetime1">
              <a:rPr kumimoji="1" lang="ja-JP" altLang="en-US" smtClean="0"/>
              <a:t>2015/2/24</a:t>
            </a:fld>
            <a:endParaRPr kumimoji="1" lang="ja-JP" altLang="en-US" dirty="0"/>
          </a:p>
        </p:txBody>
      </p:sp>
      <p:sp>
        <p:nvSpPr>
          <p:cNvPr id="6" name="スライド番号プレースホルダー 5"/>
          <p:cNvSpPr>
            <a:spLocks noGrp="1"/>
          </p:cNvSpPr>
          <p:nvPr>
            <p:ph type="sldNum" sz="quarter" idx="4"/>
          </p:nvPr>
        </p:nvSpPr>
        <p:spPr>
          <a:xfrm>
            <a:off x="2628900" y="9181397"/>
            <a:ext cx="1600200" cy="527403"/>
          </a:xfrm>
          <a:prstGeom prst="rect">
            <a:avLst/>
          </a:prstGeom>
        </p:spPr>
        <p:txBody>
          <a:bodyPr vert="horz" lIns="91440" tIns="45720" rIns="91440" bIns="45720" rtlCol="0" anchor="ctr"/>
          <a:lstStyle>
            <a:lvl1pPr algn="ctr">
              <a:defRPr sz="1800">
                <a:solidFill>
                  <a:schemeClr val="tx1">
                    <a:tint val="75000"/>
                  </a:schemeClr>
                </a:solidFill>
              </a:defRPr>
            </a:lvl1pPr>
          </a:lstStyle>
          <a:p>
            <a:r>
              <a:rPr lang="en-US" altLang="ja-JP" dirty="0" smtClean="0"/>
              <a:t>-</a:t>
            </a:r>
            <a:fld id="{99F2A4F6-8937-466D-AAAE-6CE6BE40B26A}" type="slidenum">
              <a:rPr lang="ja-JP" altLang="en-US" smtClean="0"/>
              <a:pPr/>
              <a:t>‹#›</a:t>
            </a:fld>
            <a:r>
              <a:rPr lang="en-US" altLang="ja-JP" dirty="0" smtClean="0"/>
              <a:t>-</a:t>
            </a:r>
            <a:endParaRPr lang="ja-JP" altLang="en-US" dirty="0"/>
          </a:p>
        </p:txBody>
      </p:sp>
      <p:pic>
        <p:nvPicPr>
          <p:cNvPr id="7" name="Picture 2" descr="C:\Users\Kishimoto\Documents\Downloads\nc17441.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2927532" y="-604777"/>
            <a:ext cx="9956932" cy="8479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1991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sldNum="0"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8000">
              <a:srgbClr val="FBD1F6">
                <a:lumMod val="0"/>
                <a:lumOff val="100000"/>
              </a:srgbClr>
            </a:gs>
            <a:gs pos="11000">
              <a:srgbClr val="FFE1EF"/>
            </a:gs>
          </a:gsLst>
          <a:lin ang="4200000" scaled="0"/>
          <a:tileRect/>
        </a:gradFill>
        <a:effectLst/>
      </p:bgPr>
    </p:bg>
    <p:spTree>
      <p:nvGrpSpPr>
        <p:cNvPr id="1" name=""/>
        <p:cNvGrpSpPr/>
        <p:nvPr/>
      </p:nvGrpSpPr>
      <p:grpSpPr>
        <a:xfrm>
          <a:off x="0" y="0"/>
          <a:ext cx="0" cy="0"/>
          <a:chOff x="0" y="0"/>
          <a:chExt cx="0" cy="0"/>
        </a:xfrm>
      </p:grpSpPr>
      <p:pic>
        <p:nvPicPr>
          <p:cNvPr id="8" name="Picture 2" descr="C:\Users\Kishimoto\Documents\Downloads\nc17441.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23527" y="3569999"/>
            <a:ext cx="9956932" cy="8479458"/>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プレースホルダー 1"/>
          <p:cNvSpPr>
            <a:spLocks noGrp="1"/>
          </p:cNvSpPr>
          <p:nvPr>
            <p:ph type="title"/>
          </p:nvPr>
        </p:nvSpPr>
        <p:spPr>
          <a:xfrm>
            <a:off x="342900" y="396699"/>
            <a:ext cx="6172200" cy="1651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342900" y="2311404"/>
            <a:ext cx="6172200" cy="6537502"/>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342900" y="9181399"/>
            <a:ext cx="1600200" cy="527403"/>
          </a:xfrm>
          <a:prstGeom prst="rect">
            <a:avLst/>
          </a:prstGeom>
        </p:spPr>
        <p:txBody>
          <a:bodyPr vert="horz" lIns="91440" tIns="45720" rIns="91440" bIns="45720" rtlCol="0" anchor="ctr"/>
          <a:lstStyle>
            <a:lvl1pPr algn="l">
              <a:defRPr sz="1200">
                <a:solidFill>
                  <a:schemeClr val="tx1">
                    <a:tint val="75000"/>
                  </a:schemeClr>
                </a:solidFill>
              </a:defRPr>
            </a:lvl1pPr>
          </a:lstStyle>
          <a:p>
            <a:fld id="{05EC23A0-5972-490E-AC7C-EE6E89F98137}" type="datetime1">
              <a:rPr lang="ja-JP" altLang="en-US" smtClean="0">
                <a:solidFill>
                  <a:prstClr val="black">
                    <a:tint val="75000"/>
                  </a:prstClr>
                </a:solidFill>
              </a:rPr>
              <a:t>2015/2/24</a:t>
            </a:fld>
            <a:endParaRPr lang="ja-JP" altLang="en-US" dirty="0">
              <a:solidFill>
                <a:prstClr val="black">
                  <a:tint val="75000"/>
                </a:prstClr>
              </a:solidFill>
            </a:endParaRPr>
          </a:p>
        </p:txBody>
      </p:sp>
      <p:pic>
        <p:nvPicPr>
          <p:cNvPr id="7" name="Picture 2" descr="C:\Users\Kishimoto\Documents\Downloads\nc17441.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2927531" y="-604777"/>
            <a:ext cx="9956932" cy="8479458"/>
          </a:xfrm>
          <a:prstGeom prst="rect">
            <a:avLst/>
          </a:prstGeom>
          <a:noFill/>
          <a:extLst>
            <a:ext uri="{909E8E84-426E-40DD-AFC4-6F175D3DCCD1}">
              <a14:hiddenFill xmlns:a14="http://schemas.microsoft.com/office/drawing/2010/main">
                <a:solidFill>
                  <a:srgbClr val="FFFFFF"/>
                </a:solidFill>
              </a14:hiddenFill>
            </a:ext>
          </a:extLst>
        </p:spPr>
      </p:pic>
      <p:sp>
        <p:nvSpPr>
          <p:cNvPr id="9" name="スライド番号プレースホルダー 5"/>
          <p:cNvSpPr>
            <a:spLocks noGrp="1"/>
          </p:cNvSpPr>
          <p:nvPr>
            <p:ph type="sldNum" sz="quarter" idx="4"/>
          </p:nvPr>
        </p:nvSpPr>
        <p:spPr>
          <a:xfrm>
            <a:off x="2628900" y="9181397"/>
            <a:ext cx="1600200" cy="527403"/>
          </a:xfrm>
          <a:prstGeom prst="rect">
            <a:avLst/>
          </a:prstGeom>
        </p:spPr>
        <p:txBody>
          <a:bodyPr vert="horz" lIns="91440" tIns="45720" rIns="91440" bIns="45720" rtlCol="0" anchor="ctr"/>
          <a:lstStyle>
            <a:lvl1pPr algn="ctr">
              <a:defRPr sz="1800">
                <a:solidFill>
                  <a:schemeClr val="tx1">
                    <a:tint val="75000"/>
                  </a:schemeClr>
                </a:solidFill>
              </a:defRPr>
            </a:lvl1pPr>
          </a:lstStyle>
          <a:p>
            <a:r>
              <a:rPr lang="en-US" altLang="ja-JP" dirty="0" smtClean="0"/>
              <a:t>-</a:t>
            </a:r>
            <a:fld id="{99F2A4F6-8937-466D-AAAE-6CE6BE40B26A}" type="slidenum">
              <a:rPr lang="ja-JP" altLang="en-US" smtClean="0"/>
              <a:pPr/>
              <a:t>‹#›</a:t>
            </a:fld>
            <a:r>
              <a:rPr lang="en-US" altLang="ja-JP" dirty="0" smtClean="0"/>
              <a:t>-</a:t>
            </a:r>
            <a:endParaRPr lang="ja-JP" altLang="en-US" dirty="0"/>
          </a:p>
        </p:txBody>
      </p:sp>
    </p:spTree>
    <p:extLst>
      <p:ext uri="{BB962C8B-B14F-4D97-AF65-F5344CB8AC3E}">
        <p14:creationId xmlns:p14="http://schemas.microsoft.com/office/powerpoint/2010/main" val="17678219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sldNum="0"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8000">
              <a:srgbClr val="FBD1F6">
                <a:lumMod val="0"/>
                <a:lumOff val="100000"/>
              </a:srgbClr>
            </a:gs>
            <a:gs pos="11000">
              <a:srgbClr val="FFE1EF"/>
            </a:gs>
          </a:gsLst>
          <a:lin ang="4200000" scaled="0"/>
          <a:tileRect/>
        </a:gra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342900" y="396699"/>
            <a:ext cx="6172200" cy="1651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342900" y="2311404"/>
            <a:ext cx="6172200" cy="6537502"/>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342900" y="9181399"/>
            <a:ext cx="1600200" cy="527403"/>
          </a:xfrm>
          <a:prstGeom prst="rect">
            <a:avLst/>
          </a:prstGeom>
        </p:spPr>
        <p:txBody>
          <a:bodyPr vert="horz" lIns="91440" tIns="45720" rIns="91440" bIns="45720" rtlCol="0" anchor="ctr"/>
          <a:lstStyle>
            <a:lvl1pPr algn="l">
              <a:defRPr sz="1200">
                <a:solidFill>
                  <a:schemeClr val="tx1">
                    <a:tint val="75000"/>
                  </a:schemeClr>
                </a:solidFill>
              </a:defRPr>
            </a:lvl1pPr>
          </a:lstStyle>
          <a:p>
            <a:fld id="{C8D3D5E2-9B1A-4667-ACA2-CB947A73EC91}" type="datetime1">
              <a:rPr lang="ja-JP" altLang="en-US" smtClean="0">
                <a:solidFill>
                  <a:prstClr val="black">
                    <a:tint val="75000"/>
                  </a:prstClr>
                </a:solidFill>
              </a:rPr>
              <a:t>2015/2/24</a:t>
            </a:fld>
            <a:endParaRPr lang="ja-JP" altLang="en-US" dirty="0">
              <a:solidFill>
                <a:prstClr val="black">
                  <a:tint val="75000"/>
                </a:prstClr>
              </a:solidFill>
            </a:endParaRPr>
          </a:p>
        </p:txBody>
      </p:sp>
      <p:sp>
        <p:nvSpPr>
          <p:cNvPr id="5" name="フッター プレースホルダー 4"/>
          <p:cNvSpPr>
            <a:spLocks noGrp="1"/>
          </p:cNvSpPr>
          <p:nvPr>
            <p:ph type="ftr" sz="quarter" idx="3"/>
          </p:nvPr>
        </p:nvSpPr>
        <p:spPr>
          <a:xfrm>
            <a:off x="2343150" y="9181399"/>
            <a:ext cx="2171700" cy="52740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4"/>
          </p:nvPr>
        </p:nvSpPr>
        <p:spPr>
          <a:xfrm>
            <a:off x="4914900" y="9181399"/>
            <a:ext cx="1600200" cy="527403"/>
          </a:xfrm>
          <a:prstGeom prst="rect">
            <a:avLst/>
          </a:prstGeom>
        </p:spPr>
        <p:txBody>
          <a:bodyPr vert="horz" lIns="91440" tIns="45720" rIns="91440" bIns="45720" rtlCol="0" anchor="ctr"/>
          <a:lstStyle>
            <a:lvl1pPr algn="r">
              <a:defRPr sz="1200">
                <a:solidFill>
                  <a:schemeClr val="tx1">
                    <a:tint val="75000"/>
                  </a:schemeClr>
                </a:solidFill>
              </a:defRPr>
            </a:lvl1pPr>
          </a:lstStyle>
          <a:p>
            <a:fld id="{99F2A4F6-8937-466D-AAAE-6CE6BE40B26A}" type="slidenum">
              <a:rPr lang="ja-JP" altLang="en-US" smtClean="0">
                <a:solidFill>
                  <a:prstClr val="black">
                    <a:tint val="75000"/>
                  </a:prstClr>
                </a:solidFill>
              </a:rPr>
              <a:pPr/>
              <a:t>‹#›</a:t>
            </a:fld>
            <a:endParaRPr lang="ja-JP" altLang="en-US" dirty="0">
              <a:solidFill>
                <a:prstClr val="black">
                  <a:tint val="75000"/>
                </a:prstClr>
              </a:solidFill>
            </a:endParaRPr>
          </a:p>
        </p:txBody>
      </p:sp>
      <p:pic>
        <p:nvPicPr>
          <p:cNvPr id="7" name="Picture 2" descr="C:\Users\Kishimoto\Documents\Downloads\nc17441.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flipH="1">
            <a:off x="-2619672" y="-2391816"/>
            <a:ext cx="9956932" cy="84794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Kishimoto\Documents\Downloads\nc17441.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flipH="1">
            <a:off x="-1899592" y="3152800"/>
            <a:ext cx="9971204" cy="8479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5399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hf sldNum="0"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71488" y="527050"/>
            <a:ext cx="5915025" cy="1914525"/>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71488" y="2636838"/>
            <a:ext cx="5915025" cy="6284912"/>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71488" y="9182100"/>
            <a:ext cx="1543050" cy="527050"/>
          </a:xfrm>
          <a:prstGeom prst="rect">
            <a:avLst/>
          </a:prstGeom>
        </p:spPr>
        <p:txBody>
          <a:bodyPr vert="horz" lIns="91440" tIns="45720" rIns="91440" bIns="45720" rtlCol="0" anchor="ctr"/>
          <a:lstStyle>
            <a:lvl1pPr algn="l">
              <a:defRPr sz="1200">
                <a:solidFill>
                  <a:schemeClr val="tx1">
                    <a:tint val="75000"/>
                  </a:schemeClr>
                </a:solidFill>
              </a:defRPr>
            </a:lvl1pPr>
          </a:lstStyle>
          <a:p>
            <a:fld id="{316C9A8D-42BC-46AD-B948-A0AD3045BFCB}" type="datetime1">
              <a:rPr kumimoji="1" lang="ja-JP" altLang="en-US" smtClean="0"/>
              <a:t>2015/2/24</a:t>
            </a:fld>
            <a:endParaRPr kumimoji="1" lang="ja-JP" altLang="en-US"/>
          </a:p>
        </p:txBody>
      </p:sp>
      <p:sp>
        <p:nvSpPr>
          <p:cNvPr id="5" name="フッター プレースホルダー 4"/>
          <p:cNvSpPr>
            <a:spLocks noGrp="1"/>
          </p:cNvSpPr>
          <p:nvPr>
            <p:ph type="ftr" sz="quarter" idx="3"/>
          </p:nvPr>
        </p:nvSpPr>
        <p:spPr>
          <a:xfrm>
            <a:off x="2271713" y="9182100"/>
            <a:ext cx="2314575" cy="5270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4843463" y="9182100"/>
            <a:ext cx="1543050" cy="527050"/>
          </a:xfrm>
          <a:prstGeom prst="rect">
            <a:avLst/>
          </a:prstGeom>
        </p:spPr>
        <p:txBody>
          <a:bodyPr vert="horz" lIns="91440" tIns="45720" rIns="91440" bIns="45720" rtlCol="0" anchor="ctr"/>
          <a:lstStyle>
            <a:lvl1pPr algn="r">
              <a:defRPr sz="1200">
                <a:solidFill>
                  <a:schemeClr val="tx1">
                    <a:tint val="75000"/>
                  </a:schemeClr>
                </a:solidFill>
              </a:defRPr>
            </a:lvl1pPr>
          </a:lstStyle>
          <a:p>
            <a:fld id="{F5599388-E069-4775-9C20-311FE97E80A3}" type="slidenum">
              <a:rPr kumimoji="1" lang="ja-JP" altLang="en-US" smtClean="0"/>
              <a:t>‹#›</a:t>
            </a:fld>
            <a:endParaRPr kumimoji="1" lang="ja-JP" altLang="en-US"/>
          </a:p>
        </p:txBody>
      </p:sp>
    </p:spTree>
    <p:extLst>
      <p:ext uri="{BB962C8B-B14F-4D97-AF65-F5344CB8AC3E}">
        <p14:creationId xmlns:p14="http://schemas.microsoft.com/office/powerpoint/2010/main" val="39540508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8.jp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1.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13.xml"/><Relationship Id="rId6" Type="http://schemas.openxmlformats.org/officeDocument/2006/relationships/image" Target="../media/image46.jpeg"/><Relationship Id="rId11" Type="http://schemas.openxmlformats.org/officeDocument/2006/relationships/image" Target="../media/image51.png"/><Relationship Id="rId5" Type="http://schemas.openxmlformats.org/officeDocument/2006/relationships/image" Target="../media/image45.jpeg"/><Relationship Id="rId10" Type="http://schemas.openxmlformats.org/officeDocument/2006/relationships/image" Target="../media/image50.png"/><Relationship Id="rId4" Type="http://schemas.openxmlformats.org/officeDocument/2006/relationships/image" Target="../media/image44.jpeg"/><Relationship Id="rId9" Type="http://schemas.openxmlformats.org/officeDocument/2006/relationships/image" Target="../media/image49.png"/></Relationships>
</file>

<file path=ppt/slides/_rels/slide2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4.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2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62.jpg"/><Relationship Id="rId7" Type="http://schemas.openxmlformats.org/officeDocument/2006/relationships/image" Target="../media/image66.jpeg"/><Relationship Id="rId2" Type="http://schemas.openxmlformats.org/officeDocument/2006/relationships/image" Target="../media/image61.jpeg"/><Relationship Id="rId1" Type="http://schemas.openxmlformats.org/officeDocument/2006/relationships/slideLayout" Target="../slideLayouts/slideLayout13.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63.jpeg"/><Relationship Id="rId9" Type="http://schemas.openxmlformats.org/officeDocument/2006/relationships/image" Target="../media/image54.png"/></Relationships>
</file>

<file path=ppt/slides/_rels/slide25.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8.jpeg"/><Relationship Id="rId7" Type="http://schemas.openxmlformats.org/officeDocument/2006/relationships/image" Target="../media/image70.jpeg"/><Relationship Id="rId12" Type="http://schemas.openxmlformats.org/officeDocument/2006/relationships/image" Target="../media/image75.png"/><Relationship Id="rId2" Type="http://schemas.openxmlformats.org/officeDocument/2006/relationships/image" Target="../media/image67.jpeg"/><Relationship Id="rId1" Type="http://schemas.openxmlformats.org/officeDocument/2006/relationships/slideLayout" Target="../slideLayouts/slideLayout24.xml"/><Relationship Id="rId6" Type="http://schemas.openxmlformats.org/officeDocument/2006/relationships/image" Target="../media/image64.png"/><Relationship Id="rId11" Type="http://schemas.openxmlformats.org/officeDocument/2006/relationships/image" Target="../media/image74.jpeg"/><Relationship Id="rId5" Type="http://schemas.openxmlformats.org/officeDocument/2006/relationships/image" Target="../media/image60.png"/><Relationship Id="rId10" Type="http://schemas.openxmlformats.org/officeDocument/2006/relationships/image" Target="../media/image73.png"/><Relationship Id="rId4" Type="http://schemas.openxmlformats.org/officeDocument/2006/relationships/image" Target="../media/image69.jpeg"/><Relationship Id="rId9" Type="http://schemas.openxmlformats.org/officeDocument/2006/relationships/image" Target="../media/image72.jpeg"/></Relationships>
</file>

<file path=ppt/slides/_rels/slide26.xml.rels><?xml version="1.0" encoding="UTF-8" standalone="yes"?>
<Relationships xmlns="http://schemas.openxmlformats.org/package/2006/relationships"><Relationship Id="rId3" Type="http://schemas.openxmlformats.org/officeDocument/2006/relationships/image" Target="../media/image77.jpg"/><Relationship Id="rId7" Type="http://schemas.openxmlformats.org/officeDocument/2006/relationships/image" Target="../media/image80.png"/><Relationship Id="rId2" Type="http://schemas.openxmlformats.org/officeDocument/2006/relationships/image" Target="../media/image76.jpg"/><Relationship Id="rId1" Type="http://schemas.openxmlformats.org/officeDocument/2006/relationships/slideLayout" Target="../slideLayouts/slideLayout13.xml"/><Relationship Id="rId6" Type="http://schemas.openxmlformats.org/officeDocument/2006/relationships/image" Target="../media/image73.png"/><Relationship Id="rId5" Type="http://schemas.openxmlformats.org/officeDocument/2006/relationships/image" Target="../media/image79.jpg"/><Relationship Id="rId4" Type="http://schemas.openxmlformats.org/officeDocument/2006/relationships/image" Target="../media/image78.jpeg"/></Relationships>
</file>

<file path=ppt/slides/_rels/slide27.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2.jpeg"/><Relationship Id="rId7" Type="http://schemas.openxmlformats.org/officeDocument/2006/relationships/image" Target="../media/image60.png"/><Relationship Id="rId2" Type="http://schemas.openxmlformats.org/officeDocument/2006/relationships/image" Target="../media/image81.jpeg"/><Relationship Id="rId1" Type="http://schemas.openxmlformats.org/officeDocument/2006/relationships/slideLayout" Target="../slideLayouts/slideLayout24.xml"/><Relationship Id="rId6" Type="http://schemas.openxmlformats.org/officeDocument/2006/relationships/image" Target="../media/image84.jpeg"/><Relationship Id="rId5" Type="http://schemas.openxmlformats.org/officeDocument/2006/relationships/image" Target="../media/image83.png"/><Relationship Id="rId4" Type="http://schemas.openxmlformats.org/officeDocument/2006/relationships/image" Target="../media/image54.png"/><Relationship Id="rId9" Type="http://schemas.openxmlformats.org/officeDocument/2006/relationships/image" Target="../media/image86.png"/></Relationships>
</file>

<file path=ppt/slides/_rels/slide28.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8.jpeg"/><Relationship Id="rId7" Type="http://schemas.openxmlformats.org/officeDocument/2006/relationships/image" Target="../media/image60.png"/><Relationship Id="rId2" Type="http://schemas.openxmlformats.org/officeDocument/2006/relationships/image" Target="../media/image87.png"/><Relationship Id="rId1" Type="http://schemas.openxmlformats.org/officeDocument/2006/relationships/slideLayout" Target="../slideLayouts/slideLayout13.xml"/><Relationship Id="rId6" Type="http://schemas.openxmlformats.org/officeDocument/2006/relationships/image" Target="../media/image89.jpeg"/><Relationship Id="rId5" Type="http://schemas.openxmlformats.org/officeDocument/2006/relationships/image" Target="../media/image83.png"/><Relationship Id="rId4" Type="http://schemas.openxmlformats.org/officeDocument/2006/relationships/image" Target="../media/image54.png"/><Relationship Id="rId9" Type="http://schemas.openxmlformats.org/officeDocument/2006/relationships/image" Target="../media/image86.png"/></Relationships>
</file>

<file path=ppt/slides/_rels/slide29.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6.png"/><Relationship Id="rId7" Type="http://schemas.microsoft.com/office/2007/relationships/hdphoto" Target="../media/hdphoto4.wdp"/><Relationship Id="rId2" Type="http://schemas.openxmlformats.org/officeDocument/2006/relationships/image" Target="../media/image91.jpeg"/><Relationship Id="rId1" Type="http://schemas.openxmlformats.org/officeDocument/2006/relationships/slideLayout" Target="../slideLayouts/slideLayout24.xml"/><Relationship Id="rId6" Type="http://schemas.openxmlformats.org/officeDocument/2006/relationships/image" Target="../media/image93.jpe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95.jpeg"/><Relationship Id="rId4" Type="http://schemas.openxmlformats.org/officeDocument/2006/relationships/image" Target="../media/image92.png"/><Relationship Id="rId9" Type="http://schemas.microsoft.com/office/2007/relationships/hdphoto" Target="../media/hdphoto5.wdp"/></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97.jpeg"/><Relationship Id="rId7" Type="http://schemas.openxmlformats.org/officeDocument/2006/relationships/image" Target="../media/image100.jpeg"/><Relationship Id="rId2" Type="http://schemas.openxmlformats.org/officeDocument/2006/relationships/image" Target="../media/image96.jpeg"/><Relationship Id="rId1" Type="http://schemas.openxmlformats.org/officeDocument/2006/relationships/slideLayout" Target="../slideLayouts/slideLayout13.xml"/><Relationship Id="rId6" Type="http://schemas.openxmlformats.org/officeDocument/2006/relationships/image" Target="../media/image60.png"/><Relationship Id="rId5" Type="http://schemas.openxmlformats.org/officeDocument/2006/relationships/image" Target="../media/image99.png"/><Relationship Id="rId4" Type="http://schemas.openxmlformats.org/officeDocument/2006/relationships/image" Target="../media/image98.jpeg"/><Relationship Id="rId9" Type="http://schemas.openxmlformats.org/officeDocument/2006/relationships/image" Target="../media/image101.png"/></Relationships>
</file>

<file path=ppt/slides/_rels/slide31.xml.rels><?xml version="1.0" encoding="UTF-8" standalone="yes"?>
<Relationships xmlns="http://schemas.openxmlformats.org/package/2006/relationships"><Relationship Id="rId8" Type="http://schemas.openxmlformats.org/officeDocument/2006/relationships/image" Target="../media/image106.jpg"/><Relationship Id="rId3" Type="http://schemas.openxmlformats.org/officeDocument/2006/relationships/image" Target="../media/image103.jpeg"/><Relationship Id="rId7" Type="http://schemas.openxmlformats.org/officeDocument/2006/relationships/image" Target="../media/image105.png"/><Relationship Id="rId2" Type="http://schemas.openxmlformats.org/officeDocument/2006/relationships/image" Target="../media/image102.jpeg"/><Relationship Id="rId1" Type="http://schemas.openxmlformats.org/officeDocument/2006/relationships/slideLayout" Target="../slideLayouts/slideLayout24.xml"/><Relationship Id="rId6" Type="http://schemas.openxmlformats.org/officeDocument/2006/relationships/image" Target="../media/image104.jpg"/><Relationship Id="rId11" Type="http://schemas.openxmlformats.org/officeDocument/2006/relationships/image" Target="../media/image60.png"/><Relationship Id="rId5" Type="http://schemas.openxmlformats.org/officeDocument/2006/relationships/image" Target="../media/image83.png"/><Relationship Id="rId10" Type="http://schemas.openxmlformats.org/officeDocument/2006/relationships/image" Target="../media/image107.jpg"/><Relationship Id="rId4" Type="http://schemas.openxmlformats.org/officeDocument/2006/relationships/image" Target="../media/image54.png"/><Relationship Id="rId9" Type="http://schemas.openxmlformats.org/officeDocument/2006/relationships/image" Target="../media/image86.png"/></Relationships>
</file>

<file path=ppt/slides/_rels/slide3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09.png"/><Relationship Id="rId7" Type="http://schemas.openxmlformats.org/officeDocument/2006/relationships/image" Target="../media/image112.jpeg"/><Relationship Id="rId2" Type="http://schemas.openxmlformats.org/officeDocument/2006/relationships/image" Target="../media/image108.png"/><Relationship Id="rId1" Type="http://schemas.openxmlformats.org/officeDocument/2006/relationships/slideLayout" Target="../slideLayouts/slideLayout13.xml"/><Relationship Id="rId6" Type="http://schemas.openxmlformats.org/officeDocument/2006/relationships/image" Target="../media/image60.png"/><Relationship Id="rId5" Type="http://schemas.openxmlformats.org/officeDocument/2006/relationships/image" Target="../media/image111.jpeg"/><Relationship Id="rId4" Type="http://schemas.openxmlformats.org/officeDocument/2006/relationships/image" Target="../media/image110.png"/><Relationship Id="rId9" Type="http://schemas.openxmlformats.org/officeDocument/2006/relationships/image" Target="../media/image71.png"/></Relationships>
</file>

<file path=ppt/slides/_rels/slide3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114.jpeg"/><Relationship Id="rId7" Type="http://schemas.openxmlformats.org/officeDocument/2006/relationships/image" Target="../media/image49.png"/><Relationship Id="rId2" Type="http://schemas.openxmlformats.org/officeDocument/2006/relationships/image" Target="../media/image113.jpeg"/><Relationship Id="rId1" Type="http://schemas.openxmlformats.org/officeDocument/2006/relationships/slideLayout" Target="../slideLayouts/slideLayout24.xml"/><Relationship Id="rId6" Type="http://schemas.openxmlformats.org/officeDocument/2006/relationships/image" Target="../media/image117.jpg"/><Relationship Id="rId11" Type="http://schemas.openxmlformats.org/officeDocument/2006/relationships/image" Target="../media/image119.png"/><Relationship Id="rId5" Type="http://schemas.openxmlformats.org/officeDocument/2006/relationships/image" Target="../media/image116.jpg"/><Relationship Id="rId10" Type="http://schemas.openxmlformats.org/officeDocument/2006/relationships/image" Target="../media/image105.png"/><Relationship Id="rId4" Type="http://schemas.openxmlformats.org/officeDocument/2006/relationships/image" Target="../media/image115.jpeg"/><Relationship Id="rId9" Type="http://schemas.openxmlformats.org/officeDocument/2006/relationships/image" Target="../media/image118.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20.gif"/><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1.png"/><Relationship Id="rId1" Type="http://schemas.openxmlformats.org/officeDocument/2006/relationships/slideLayout" Target="../slideLayouts/slideLayout24.xml"/><Relationship Id="rId4" Type="http://schemas.openxmlformats.org/officeDocument/2006/relationships/image" Target="../media/image120.g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31.xml"/><Relationship Id="rId5" Type="http://schemas.openxmlformats.org/officeDocument/2006/relationships/image" Target="../media/image13.jpe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08584"/>
            <a:ext cx="6858000" cy="2194405"/>
          </a:xfrm>
          <a:prstGeom prst="rect">
            <a:avLst/>
          </a:prstGeom>
        </p:spPr>
      </p:pic>
    </p:spTree>
    <p:extLst>
      <p:ext uri="{BB962C8B-B14F-4D97-AF65-F5344CB8AC3E}">
        <p14:creationId xmlns:p14="http://schemas.microsoft.com/office/powerpoint/2010/main" val="18414330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980728" y="225898"/>
            <a:ext cx="5146104" cy="769441"/>
          </a:xfrm>
          <a:prstGeom prst="rect">
            <a:avLst/>
          </a:prstGeom>
          <a:noFill/>
        </p:spPr>
        <p:txBody>
          <a:bodyPr wrap="square" rtlCol="0">
            <a:spAutoFit/>
          </a:bodyPr>
          <a:lstStyle/>
          <a:p>
            <a:pPr algn="ctr"/>
            <a:r>
              <a:rPr kumimoji="1" lang="en-US" altLang="ja-JP" sz="4400" dirty="0" smtClean="0">
                <a:latin typeface="Gill Sans Ultra Bold" panose="020B0A02020104020203" pitchFamily="34" charset="0"/>
              </a:rPr>
              <a:t>-</a:t>
            </a:r>
            <a:r>
              <a:rPr lang="en-US" altLang="ja-JP" sz="4400" dirty="0" smtClean="0">
                <a:latin typeface="Gill Sans Ultra Bold" panose="020B0A02020104020203" pitchFamily="34" charset="0"/>
              </a:rPr>
              <a:t>Introduction</a:t>
            </a:r>
            <a:r>
              <a:rPr kumimoji="1" lang="en-US" altLang="ja-JP" sz="4400" dirty="0" smtClean="0">
                <a:latin typeface="Gill Sans Ultra Bold" panose="020B0A02020104020203" pitchFamily="34" charset="0"/>
              </a:rPr>
              <a:t>-</a:t>
            </a:r>
            <a:endParaRPr kumimoji="1" lang="ja-JP" altLang="en-US" sz="4400" dirty="0">
              <a:latin typeface="Gill Sans Ultra Bold" panose="020B0A02020104020203" pitchFamily="34" charset="0"/>
            </a:endParaRPr>
          </a:p>
        </p:txBody>
      </p:sp>
      <p:sp>
        <p:nvSpPr>
          <p:cNvPr id="8" name="テキスト ボックス 7"/>
          <p:cNvSpPr txBox="1"/>
          <p:nvPr/>
        </p:nvSpPr>
        <p:spPr>
          <a:xfrm>
            <a:off x="1994966" y="776536"/>
            <a:ext cx="2868093" cy="461665"/>
          </a:xfrm>
          <a:prstGeom prst="rect">
            <a:avLst/>
          </a:prstGeom>
          <a:noFill/>
        </p:spPr>
        <p:txBody>
          <a:bodyPr wrap="none" rtlCol="0">
            <a:spAutoFit/>
          </a:bodyPr>
          <a:lstStyle/>
          <a:p>
            <a:pPr algn="ctr"/>
            <a:r>
              <a:rPr lang="en-US" altLang="ja-JP" sz="2400" b="1" u="sng" dirty="0" smtClean="0">
                <a:latin typeface="Times New Roman" panose="02020603050405020304" pitchFamily="18" charset="0"/>
                <a:cs typeface="Times New Roman" panose="02020603050405020304" pitchFamily="18" charset="0"/>
              </a:rPr>
              <a:t>-Members of RUPP-</a:t>
            </a:r>
            <a:endParaRPr kumimoji="1" lang="ja-JP" altLang="en-US" sz="2400" b="1" u="sng" dirty="0">
              <a:latin typeface="Times New Roman" panose="02020603050405020304" pitchFamily="18" charset="0"/>
              <a:cs typeface="Times New Roman" panose="02020603050405020304" pitchFamily="18" charset="0"/>
            </a:endParaRPr>
          </a:p>
        </p:txBody>
      </p:sp>
      <p:sp>
        <p:nvSpPr>
          <p:cNvPr id="6" name="横巻き 5"/>
          <p:cNvSpPr/>
          <p:nvPr/>
        </p:nvSpPr>
        <p:spPr>
          <a:xfrm rot="21418163">
            <a:off x="2555864" y="1451445"/>
            <a:ext cx="3944268" cy="2032209"/>
          </a:xfrm>
          <a:prstGeom prst="horizontalScroll">
            <a:avLst/>
          </a:prstGeom>
          <a:solidFill>
            <a:schemeClr val="lt1">
              <a:alpha val="70000"/>
            </a:schemeClr>
          </a:solidFill>
          <a:ln w="76200"/>
        </p:spPr>
        <p:style>
          <a:lnRef idx="2">
            <a:schemeClr val="accent2"/>
          </a:lnRef>
          <a:fillRef idx="1">
            <a:schemeClr val="lt1"/>
          </a:fillRef>
          <a:effectRef idx="0">
            <a:schemeClr val="accent2"/>
          </a:effectRef>
          <a:fontRef idx="minor">
            <a:schemeClr val="dk1"/>
          </a:fontRef>
        </p:style>
        <p:txBody>
          <a:bodyPr wrap="square" lIns="90000" rIns="36000" rtlCol="0" anchor="ctr">
            <a:noAutofit/>
          </a:bodyPr>
          <a:lstStyle/>
          <a:p>
            <a:pPr algn="just"/>
            <a:r>
              <a:rPr lang="en-US" altLang="ja-JP" sz="1600" b="1" dirty="0">
                <a:solidFill>
                  <a:schemeClr val="tx1">
                    <a:lumMod val="85000"/>
                    <a:lumOff val="15000"/>
                  </a:schemeClr>
                </a:solidFill>
                <a:latin typeface="Times New Roman" panose="02020603050405020304" pitchFamily="18" charset="0"/>
                <a:cs typeface="Times New Roman" panose="02020603050405020304" pitchFamily="18" charset="0"/>
              </a:rPr>
              <a:t>Just call me BONYKA. </a:t>
            </a:r>
          </a:p>
          <a:p>
            <a:pPr algn="just"/>
            <a:r>
              <a:rPr lang="en-US" altLang="ja-JP" sz="1600" b="1" dirty="0">
                <a:solidFill>
                  <a:schemeClr val="tx1">
                    <a:lumMod val="85000"/>
                    <a:lumOff val="15000"/>
                  </a:schemeClr>
                </a:solidFill>
                <a:latin typeface="Times New Roman" panose="02020603050405020304" pitchFamily="18" charset="0"/>
                <a:cs typeface="Times New Roman" panose="02020603050405020304" pitchFamily="18" charset="0"/>
              </a:rPr>
              <a:t>Besides, cooking and eating, I love travelling and staying with nature.</a:t>
            </a:r>
          </a:p>
          <a:p>
            <a:pPr algn="just"/>
            <a:r>
              <a:rPr lang="en-US" altLang="ja-JP" sz="1600" b="1" dirty="0">
                <a:solidFill>
                  <a:schemeClr val="tx1">
                    <a:lumMod val="85000"/>
                    <a:lumOff val="15000"/>
                  </a:schemeClr>
                </a:solidFill>
                <a:latin typeface="Times New Roman" panose="02020603050405020304" pitchFamily="18" charset="0"/>
                <a:cs typeface="Times New Roman" panose="02020603050405020304" pitchFamily="18" charset="0"/>
              </a:rPr>
              <a:t>My favorite sport is tennis. I play it at weekend. </a:t>
            </a:r>
          </a:p>
        </p:txBody>
      </p:sp>
      <p:sp>
        <p:nvSpPr>
          <p:cNvPr id="5" name="AutoShape 2" descr="https://fbcdn-sphotos-d-a.akamaihd.net/hphotos-ak-xpf1/v/t1.0-9/10486129_10202645405118388_5598578074794172213_n.jpg?oh=0d684e6afc2d7acdf89e4b17c1e1c450&amp;oe=54EA13D7&amp;__gda__=1424545192_2809944fb752dcf990a72be14e9a014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p>
        </p:txBody>
      </p:sp>
      <p:sp>
        <p:nvSpPr>
          <p:cNvPr id="9" name="テキスト ボックス 8"/>
          <p:cNvSpPr txBox="1"/>
          <p:nvPr/>
        </p:nvSpPr>
        <p:spPr>
          <a:xfrm>
            <a:off x="308683" y="1445709"/>
            <a:ext cx="2117909"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altLang="ja-JP" b="1" dirty="0" smtClean="0">
                <a:latin typeface="Times New Roman" panose="02020603050405020304" pitchFamily="18" charset="0"/>
                <a:cs typeface="Times New Roman" panose="02020603050405020304" pitchFamily="18" charset="0"/>
              </a:rPr>
              <a:t>Rim </a:t>
            </a:r>
            <a:r>
              <a:rPr lang="en-US" altLang="ja-JP" b="1" dirty="0" err="1" smtClean="0">
                <a:latin typeface="Times New Roman" panose="02020603050405020304" pitchFamily="18" charset="0"/>
                <a:cs typeface="Times New Roman" panose="02020603050405020304" pitchFamily="18" charset="0"/>
              </a:rPr>
              <a:t>Beanbonyka</a:t>
            </a:r>
            <a:endParaRPr lang="ja-JP" altLang="en-US" b="1" dirty="0">
              <a:latin typeface="Times New Roman" panose="02020603050405020304" pitchFamily="18" charset="0"/>
              <a:cs typeface="Times New Roman" panose="02020603050405020304" pitchFamily="18" charset="0"/>
            </a:endParaRPr>
          </a:p>
        </p:txBody>
      </p:sp>
      <p:sp>
        <p:nvSpPr>
          <p:cNvPr id="11" name="テキスト ボックス 10"/>
          <p:cNvSpPr txBox="1"/>
          <p:nvPr/>
        </p:nvSpPr>
        <p:spPr>
          <a:xfrm>
            <a:off x="4425025" y="1571996"/>
            <a:ext cx="184731" cy="369332"/>
          </a:xfrm>
          <a:prstGeom prst="rect">
            <a:avLst/>
          </a:prstGeom>
          <a:noFill/>
        </p:spPr>
        <p:txBody>
          <a:bodyPr wrap="none" rtlCol="0">
            <a:spAutoFit/>
          </a:bodyPr>
          <a:lstStyle/>
          <a:p>
            <a:endParaRPr kumimoji="1" lang="ja-JP" altLang="en-US" dirty="0"/>
          </a:p>
        </p:txBody>
      </p:sp>
      <p:sp>
        <p:nvSpPr>
          <p:cNvPr id="38" name="テキスト ボックス 37"/>
          <p:cNvSpPr txBox="1"/>
          <p:nvPr/>
        </p:nvSpPr>
        <p:spPr>
          <a:xfrm>
            <a:off x="4425025" y="4270720"/>
            <a:ext cx="184731" cy="369332"/>
          </a:xfrm>
          <a:prstGeom prst="rect">
            <a:avLst/>
          </a:prstGeom>
          <a:noFill/>
        </p:spPr>
        <p:txBody>
          <a:bodyPr wrap="none" rtlCol="0">
            <a:spAutoFit/>
          </a:bodyPr>
          <a:lstStyle/>
          <a:p>
            <a:endParaRPr kumimoji="1" lang="ja-JP" altLang="en-US" dirty="0"/>
          </a:p>
        </p:txBody>
      </p:sp>
      <p:sp>
        <p:nvSpPr>
          <p:cNvPr id="50" name="円形吹き出し 49"/>
          <p:cNvSpPr/>
          <p:nvPr/>
        </p:nvSpPr>
        <p:spPr>
          <a:xfrm>
            <a:off x="1092895" y="3693527"/>
            <a:ext cx="1779967" cy="687064"/>
          </a:xfrm>
          <a:prstGeom prst="wedgeEllipseCallout">
            <a:avLst>
              <a:gd name="adj1" fmla="val -21978"/>
              <a:gd name="adj2" fmla="val -80455"/>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altLang="ja-JP" sz="1200" b="1" dirty="0">
                <a:latin typeface="Times New Roman" panose="02020603050405020304" pitchFamily="18" charset="0"/>
                <a:cs typeface="Times New Roman" panose="02020603050405020304" pitchFamily="18" charset="0"/>
              </a:rPr>
              <a:t>I love Japan </a:t>
            </a:r>
            <a:r>
              <a:rPr lang="en-US" altLang="ja-JP" sz="1200" b="1" dirty="0" smtClean="0">
                <a:latin typeface="Times New Roman" panose="02020603050405020304" pitchFamily="18" charset="0"/>
                <a:cs typeface="Times New Roman" panose="02020603050405020304" pitchFamily="18" charset="0"/>
              </a:rPr>
              <a:t>^_^</a:t>
            </a:r>
            <a:endParaRPr lang="en-US" altLang="ja-JP" sz="1200" b="1" dirty="0">
              <a:latin typeface="Times New Roman" panose="02020603050405020304" pitchFamily="18" charset="0"/>
              <a:cs typeface="Times New Roman" panose="02020603050405020304" pitchFamily="18" charset="0"/>
            </a:endParaRPr>
          </a:p>
        </p:txBody>
      </p:sp>
      <p:sp>
        <p:nvSpPr>
          <p:cNvPr id="22" name="テキスト ボックス 21"/>
          <p:cNvSpPr txBox="1"/>
          <p:nvPr/>
        </p:nvSpPr>
        <p:spPr>
          <a:xfrm>
            <a:off x="4609756" y="4071788"/>
            <a:ext cx="2117909"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altLang="ja-JP" b="1" dirty="0" err="1">
                <a:latin typeface="Times New Roman" panose="02020603050405020304" pitchFamily="18" charset="0"/>
                <a:cs typeface="Times New Roman" panose="02020603050405020304" pitchFamily="18" charset="0"/>
              </a:rPr>
              <a:t>Chanrith</a:t>
            </a:r>
            <a:r>
              <a:rPr lang="en-US" altLang="ja-JP" b="1" dirty="0">
                <a:latin typeface="Times New Roman" panose="02020603050405020304" pitchFamily="18" charset="0"/>
                <a:cs typeface="Times New Roman" panose="02020603050405020304" pitchFamily="18" charset="0"/>
              </a:rPr>
              <a:t> </a:t>
            </a:r>
            <a:r>
              <a:rPr lang="en-US" altLang="ja-JP" b="1" dirty="0" err="1" smtClean="0">
                <a:latin typeface="Times New Roman" panose="02020603050405020304" pitchFamily="18" charset="0"/>
                <a:cs typeface="Times New Roman" panose="02020603050405020304" pitchFamily="18" charset="0"/>
              </a:rPr>
              <a:t>Phoeurk</a:t>
            </a:r>
            <a:endParaRPr lang="ja-JP" altLang="en-US" b="1" dirty="0">
              <a:latin typeface="Times New Roman" panose="02020603050405020304" pitchFamily="18" charset="0"/>
              <a:cs typeface="Times New Roman" panose="02020603050405020304" pitchFamily="18" charset="0"/>
            </a:endParaRPr>
          </a:p>
        </p:txBody>
      </p:sp>
      <p:sp>
        <p:nvSpPr>
          <p:cNvPr id="24" name="横巻き 23"/>
          <p:cNvSpPr/>
          <p:nvPr/>
        </p:nvSpPr>
        <p:spPr>
          <a:xfrm rot="278900">
            <a:off x="541060" y="4389203"/>
            <a:ext cx="3944268" cy="2151345"/>
          </a:xfrm>
          <a:prstGeom prst="horizontalScroll">
            <a:avLst/>
          </a:prstGeom>
          <a:solidFill>
            <a:schemeClr val="lt1">
              <a:alpha val="70000"/>
            </a:schemeClr>
          </a:solidFill>
          <a:ln w="76200"/>
        </p:spPr>
        <p:style>
          <a:lnRef idx="2">
            <a:schemeClr val="accent2"/>
          </a:lnRef>
          <a:fillRef idx="1">
            <a:schemeClr val="lt1"/>
          </a:fillRef>
          <a:effectRef idx="0">
            <a:schemeClr val="accent2"/>
          </a:effectRef>
          <a:fontRef idx="minor">
            <a:schemeClr val="dk1"/>
          </a:fontRef>
        </p:style>
        <p:txBody>
          <a:bodyPr wrap="square" lIns="90000" rIns="36000" rtlCol="0" anchor="ctr">
            <a:noAutofit/>
          </a:bodyPr>
          <a:lstStyle/>
          <a:p>
            <a:pPr algn="just"/>
            <a:r>
              <a:rPr lang="en-US" altLang="ja-JP" sz="1600" b="1" dirty="0">
                <a:solidFill>
                  <a:schemeClr val="tx1">
                    <a:lumMod val="85000"/>
                    <a:lumOff val="15000"/>
                  </a:schemeClr>
                </a:solidFill>
                <a:latin typeface="Times New Roman" panose="02020603050405020304" pitchFamily="18" charset="0"/>
                <a:cs typeface="Times New Roman" panose="02020603050405020304" pitchFamily="18" charset="0"/>
              </a:rPr>
              <a:t>Hello everyone!!!</a:t>
            </a:r>
          </a:p>
          <a:p>
            <a:pPr algn="just"/>
            <a:r>
              <a:rPr lang="en-US" altLang="ja-JP" sz="1600" b="1" dirty="0">
                <a:solidFill>
                  <a:schemeClr val="tx1">
                    <a:lumMod val="85000"/>
                    <a:lumOff val="15000"/>
                  </a:schemeClr>
                </a:solidFill>
                <a:latin typeface="Times New Roman" panose="02020603050405020304" pitchFamily="18" charset="0"/>
                <a:cs typeface="Times New Roman" panose="02020603050405020304" pitchFamily="18" charset="0"/>
              </a:rPr>
              <a:t>You can call me “</a:t>
            </a:r>
            <a:r>
              <a:rPr lang="en-US" altLang="ja-JP" sz="1600" b="1" dirty="0" err="1">
                <a:solidFill>
                  <a:schemeClr val="tx1">
                    <a:lumMod val="85000"/>
                    <a:lumOff val="15000"/>
                  </a:schemeClr>
                </a:solidFill>
                <a:latin typeface="Times New Roman" panose="02020603050405020304" pitchFamily="18" charset="0"/>
                <a:cs typeface="Times New Roman" panose="02020603050405020304" pitchFamily="18" charset="0"/>
              </a:rPr>
              <a:t>Chanrith</a:t>
            </a:r>
            <a:r>
              <a:rPr lang="en-US" altLang="ja-JP" sz="1600" b="1" dirty="0">
                <a:solidFill>
                  <a:schemeClr val="tx1">
                    <a:lumMod val="85000"/>
                    <a:lumOff val="15000"/>
                  </a:schemeClr>
                </a:solidFill>
                <a:latin typeface="Times New Roman" panose="02020603050405020304" pitchFamily="18" charset="0"/>
                <a:cs typeface="Times New Roman" panose="02020603050405020304" pitchFamily="18" charset="0"/>
              </a:rPr>
              <a:t>”.  I do like eating, travelling and listening to music. I love working both as a teacher and a researcher. I hope I can visit Japan again one day. </a:t>
            </a:r>
          </a:p>
        </p:txBody>
      </p:sp>
      <p:pic>
        <p:nvPicPr>
          <p:cNvPr id="25"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336" y="1933947"/>
            <a:ext cx="1941344" cy="14560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Picture 2" descr="C:\Users\INSPIRON ONE 2020 PC\Downloads\imag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2581" t="19815" r="29089" b="45633"/>
          <a:stretch/>
        </p:blipFill>
        <p:spPr bwMode="auto">
          <a:xfrm>
            <a:off x="4786327" y="4559878"/>
            <a:ext cx="1764767" cy="16075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 name="図 6"/>
          <p:cNvPicPr>
            <a:picLocks noChangeAspect="1"/>
          </p:cNvPicPr>
          <p:nvPr/>
        </p:nvPicPr>
        <p:blipFill rotWithShape="1">
          <a:blip r:embed="rId5">
            <a:extLst>
              <a:ext uri="{28A0092B-C50C-407E-A947-70E740481C1C}">
                <a14:useLocalDpi xmlns:a14="http://schemas.microsoft.com/office/drawing/2010/main" val="0"/>
              </a:ext>
            </a:extLst>
          </a:blip>
          <a:srcRect l="399" r="-399" b="17867"/>
          <a:stretch/>
        </p:blipFill>
        <p:spPr>
          <a:xfrm>
            <a:off x="12" y="6746395"/>
            <a:ext cx="6858000" cy="3168352"/>
          </a:xfrm>
          <a:prstGeom prst="rect">
            <a:avLst/>
          </a:prstGeom>
        </p:spPr>
      </p:pic>
    </p:spTree>
    <p:extLst>
      <p:ext uri="{BB962C8B-B14F-4D97-AF65-F5344CB8AC3E}">
        <p14:creationId xmlns:p14="http://schemas.microsoft.com/office/powerpoint/2010/main" val="40703577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980728" y="225898"/>
            <a:ext cx="5146104" cy="769441"/>
          </a:xfrm>
          <a:prstGeom prst="rect">
            <a:avLst/>
          </a:prstGeom>
          <a:noFill/>
        </p:spPr>
        <p:txBody>
          <a:bodyPr wrap="square" rtlCol="0">
            <a:spAutoFit/>
          </a:bodyPr>
          <a:lstStyle/>
          <a:p>
            <a:pPr algn="ctr"/>
            <a:r>
              <a:rPr kumimoji="1" lang="en-US" altLang="ja-JP" sz="4400" dirty="0" smtClean="0">
                <a:latin typeface="Gill Sans Ultra Bold" panose="020B0A02020104020203" pitchFamily="34" charset="0"/>
              </a:rPr>
              <a:t>-</a:t>
            </a:r>
            <a:r>
              <a:rPr lang="en-US" altLang="ja-JP" sz="4400" dirty="0" smtClean="0">
                <a:latin typeface="Gill Sans Ultra Bold" panose="020B0A02020104020203" pitchFamily="34" charset="0"/>
              </a:rPr>
              <a:t>Introduction</a:t>
            </a:r>
            <a:r>
              <a:rPr kumimoji="1" lang="en-US" altLang="ja-JP" sz="4400" dirty="0" smtClean="0">
                <a:latin typeface="Gill Sans Ultra Bold" panose="020B0A02020104020203" pitchFamily="34" charset="0"/>
              </a:rPr>
              <a:t>-</a:t>
            </a:r>
            <a:endParaRPr kumimoji="1" lang="ja-JP" altLang="en-US" sz="4400" dirty="0">
              <a:latin typeface="Gill Sans Ultra Bold" panose="020B0A02020104020203" pitchFamily="34" charset="0"/>
            </a:endParaRPr>
          </a:p>
        </p:txBody>
      </p:sp>
      <p:sp>
        <p:nvSpPr>
          <p:cNvPr id="8" name="テキスト ボックス 7"/>
          <p:cNvSpPr txBox="1"/>
          <p:nvPr/>
        </p:nvSpPr>
        <p:spPr>
          <a:xfrm>
            <a:off x="1994966" y="776536"/>
            <a:ext cx="2868093" cy="461665"/>
          </a:xfrm>
          <a:prstGeom prst="rect">
            <a:avLst/>
          </a:prstGeom>
          <a:noFill/>
        </p:spPr>
        <p:txBody>
          <a:bodyPr wrap="none" rtlCol="0">
            <a:spAutoFit/>
          </a:bodyPr>
          <a:lstStyle/>
          <a:p>
            <a:pPr algn="ctr"/>
            <a:r>
              <a:rPr lang="en-US" altLang="ja-JP" sz="2400" b="1" u="sng" dirty="0" smtClean="0">
                <a:latin typeface="Times New Roman" panose="02020603050405020304" pitchFamily="18" charset="0"/>
                <a:cs typeface="Times New Roman" panose="02020603050405020304" pitchFamily="18" charset="0"/>
              </a:rPr>
              <a:t>-Members of RUPP-</a:t>
            </a:r>
            <a:endParaRPr kumimoji="1" lang="ja-JP" altLang="en-US" sz="2400" b="1" u="sng" dirty="0">
              <a:latin typeface="Times New Roman" panose="02020603050405020304" pitchFamily="18" charset="0"/>
              <a:cs typeface="Times New Roman" panose="02020603050405020304" pitchFamily="18" charset="0"/>
            </a:endParaRPr>
          </a:p>
        </p:txBody>
      </p:sp>
      <p:sp>
        <p:nvSpPr>
          <p:cNvPr id="6" name="横巻き 5"/>
          <p:cNvSpPr/>
          <p:nvPr/>
        </p:nvSpPr>
        <p:spPr>
          <a:xfrm rot="21418163">
            <a:off x="2708548" y="1073488"/>
            <a:ext cx="3913893" cy="3032920"/>
          </a:xfrm>
          <a:prstGeom prst="horizontalScroll">
            <a:avLst/>
          </a:prstGeom>
          <a:solidFill>
            <a:schemeClr val="lt1">
              <a:alpha val="70000"/>
            </a:schemeClr>
          </a:solidFill>
          <a:ln w="76200"/>
        </p:spPr>
        <p:style>
          <a:lnRef idx="2">
            <a:schemeClr val="accent2"/>
          </a:lnRef>
          <a:fillRef idx="1">
            <a:schemeClr val="lt1"/>
          </a:fillRef>
          <a:effectRef idx="0">
            <a:schemeClr val="accent2"/>
          </a:effectRef>
          <a:fontRef idx="minor">
            <a:schemeClr val="dk1"/>
          </a:fontRef>
        </p:style>
        <p:txBody>
          <a:bodyPr wrap="square" lIns="90000" rIns="36000" rtlCol="0" anchor="ctr">
            <a:noAutofit/>
          </a:bodyPr>
          <a:lstStyle/>
          <a:p>
            <a:pPr algn="just"/>
            <a:r>
              <a:rPr lang="en-US" altLang="ja-JP" sz="1600" b="1" dirty="0">
                <a:solidFill>
                  <a:schemeClr val="tx1">
                    <a:lumMod val="85000"/>
                    <a:lumOff val="15000"/>
                  </a:schemeClr>
                </a:solidFill>
                <a:latin typeface="Times New Roman" panose="02020603050405020304" pitchFamily="18" charset="0"/>
                <a:cs typeface="Times New Roman" panose="02020603050405020304" pitchFamily="18" charset="0"/>
              </a:rPr>
              <a:t>Hi, I’m KEN </a:t>
            </a:r>
            <a:r>
              <a:rPr lang="en-US" altLang="ja-JP" sz="1600" b="1" dirty="0" err="1">
                <a:solidFill>
                  <a:schemeClr val="tx1">
                    <a:lumMod val="85000"/>
                    <a:lumOff val="15000"/>
                  </a:schemeClr>
                </a:solidFill>
                <a:latin typeface="Times New Roman" panose="02020603050405020304" pitchFamily="18" charset="0"/>
                <a:cs typeface="Times New Roman" panose="02020603050405020304" pitchFamily="18" charset="0"/>
              </a:rPr>
              <a:t>Channthoeun</a:t>
            </a:r>
            <a:r>
              <a:rPr lang="en-US" altLang="ja-JP" sz="1600" b="1" dirty="0">
                <a:solidFill>
                  <a:schemeClr val="tx1">
                    <a:lumMod val="85000"/>
                    <a:lumOff val="15000"/>
                  </a:schemeClr>
                </a:solidFill>
                <a:latin typeface="Times New Roman" panose="02020603050405020304" pitchFamily="18" charset="0"/>
                <a:cs typeface="Times New Roman" panose="02020603050405020304" pitchFamily="18" charset="0"/>
              </a:rPr>
              <a:t>, master of IT engineering student at RUPP. I’m an easy and learn fast person. I like programming, watching football, traveling with friends and especially family. In the future, I will build something that can make life easier. Japanese business or research partner would be best for me.</a:t>
            </a:r>
          </a:p>
        </p:txBody>
      </p:sp>
      <p:sp>
        <p:nvSpPr>
          <p:cNvPr id="5" name="AutoShape 2" descr="https://fbcdn-sphotos-d-a.akamaihd.net/hphotos-ak-xpf1/v/t1.0-9/10486129_10202645405118388_5598578074794172213_n.jpg?oh=0d684e6afc2d7acdf89e4b17c1e1c450&amp;oe=54EA13D7&amp;__gda__=1424545192_2809944fb752dcf990a72be14e9a014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 name="テキスト ボックス 8"/>
          <p:cNvSpPr txBox="1"/>
          <p:nvPr/>
        </p:nvSpPr>
        <p:spPr>
          <a:xfrm>
            <a:off x="288141" y="1483107"/>
            <a:ext cx="2117909"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altLang="ja-JP" b="1" dirty="0">
                <a:latin typeface="Times New Roman" panose="02020603050405020304" pitchFamily="18" charset="0"/>
                <a:cs typeface="Times New Roman" panose="02020603050405020304" pitchFamily="18" charset="0"/>
              </a:rPr>
              <a:t>KEN </a:t>
            </a:r>
            <a:r>
              <a:rPr lang="en-US" altLang="ja-JP" b="1" dirty="0" err="1" smtClean="0">
                <a:latin typeface="Times New Roman" panose="02020603050405020304" pitchFamily="18" charset="0"/>
                <a:cs typeface="Times New Roman" panose="02020603050405020304" pitchFamily="18" charset="0"/>
              </a:rPr>
              <a:t>Channthoeun</a:t>
            </a:r>
            <a:endParaRPr lang="ja-JP" altLang="en-US" b="1" dirty="0">
              <a:latin typeface="Times New Roman" panose="02020603050405020304" pitchFamily="18" charset="0"/>
              <a:cs typeface="Times New Roman" panose="02020603050405020304" pitchFamily="18" charset="0"/>
            </a:endParaRPr>
          </a:p>
        </p:txBody>
      </p:sp>
      <p:sp>
        <p:nvSpPr>
          <p:cNvPr id="11" name="テキスト ボックス 10"/>
          <p:cNvSpPr txBox="1"/>
          <p:nvPr/>
        </p:nvSpPr>
        <p:spPr>
          <a:xfrm>
            <a:off x="4437112" y="1568624"/>
            <a:ext cx="184731" cy="369332"/>
          </a:xfrm>
          <a:prstGeom prst="rect">
            <a:avLst/>
          </a:prstGeom>
          <a:noFill/>
        </p:spPr>
        <p:txBody>
          <a:bodyPr wrap="none" rtlCol="0">
            <a:spAutoFit/>
          </a:bodyPr>
          <a:lstStyle/>
          <a:p>
            <a:endParaRPr kumimoji="1" lang="ja-JP" altLang="en-US" dirty="0"/>
          </a:p>
        </p:txBody>
      </p:sp>
      <p:sp>
        <p:nvSpPr>
          <p:cNvPr id="38" name="テキスト ボックス 37"/>
          <p:cNvSpPr txBox="1"/>
          <p:nvPr/>
        </p:nvSpPr>
        <p:spPr>
          <a:xfrm>
            <a:off x="4437112" y="4267348"/>
            <a:ext cx="184731" cy="369332"/>
          </a:xfrm>
          <a:prstGeom prst="rect">
            <a:avLst/>
          </a:prstGeom>
          <a:noFill/>
        </p:spPr>
        <p:txBody>
          <a:bodyPr wrap="none" rtlCol="0">
            <a:spAutoFit/>
          </a:bodyPr>
          <a:lstStyle/>
          <a:p>
            <a:endParaRPr kumimoji="1" lang="ja-JP" altLang="en-US" dirty="0"/>
          </a:p>
        </p:txBody>
      </p:sp>
      <p:sp>
        <p:nvSpPr>
          <p:cNvPr id="45" name="横巻き 44"/>
          <p:cNvSpPr/>
          <p:nvPr/>
        </p:nvSpPr>
        <p:spPr>
          <a:xfrm>
            <a:off x="2516513" y="6936065"/>
            <a:ext cx="4201853" cy="2673987"/>
          </a:xfrm>
          <a:prstGeom prst="horizontalScroll">
            <a:avLst/>
          </a:prstGeom>
          <a:solidFill>
            <a:schemeClr val="lt1">
              <a:alpha val="70000"/>
            </a:schemeClr>
          </a:solidFill>
          <a:ln w="76200"/>
        </p:spPr>
        <p:style>
          <a:lnRef idx="2">
            <a:schemeClr val="accent2"/>
          </a:lnRef>
          <a:fillRef idx="1">
            <a:schemeClr val="lt1"/>
          </a:fillRef>
          <a:effectRef idx="0">
            <a:schemeClr val="accent2"/>
          </a:effectRef>
          <a:fontRef idx="minor">
            <a:schemeClr val="dk1"/>
          </a:fontRef>
        </p:style>
        <p:txBody>
          <a:bodyPr wrap="square" lIns="90000" rIns="36000" rtlCol="0" anchor="ctr">
            <a:noAutofit/>
          </a:bodyPr>
          <a:lstStyle/>
          <a:p>
            <a:pPr algn="just"/>
            <a:r>
              <a:rPr lang="en-US" altLang="ja-JP" sz="1600" b="1" dirty="0">
                <a:solidFill>
                  <a:schemeClr val="tx1">
                    <a:lumMod val="85000"/>
                    <a:lumOff val="15000"/>
                  </a:schemeClr>
                </a:solidFill>
                <a:latin typeface="Times New Roman" panose="02020603050405020304" pitchFamily="18" charset="0"/>
                <a:cs typeface="Times New Roman" panose="02020603050405020304" pitchFamily="18" charset="0"/>
              </a:rPr>
              <a:t>Hi, I am </a:t>
            </a:r>
            <a:r>
              <a:rPr lang="en-US" altLang="ja-JP" sz="1600" b="1" dirty="0" err="1">
                <a:solidFill>
                  <a:schemeClr val="tx1">
                    <a:lumMod val="85000"/>
                    <a:lumOff val="15000"/>
                  </a:schemeClr>
                </a:solidFill>
                <a:latin typeface="Times New Roman" panose="02020603050405020304" pitchFamily="18" charset="0"/>
                <a:cs typeface="Times New Roman" panose="02020603050405020304" pitchFamily="18" charset="0"/>
              </a:rPr>
              <a:t>Sakey</a:t>
            </a:r>
            <a:r>
              <a:rPr lang="en-US" altLang="ja-JP" sz="1600" b="1" dirty="0">
                <a:solidFill>
                  <a:schemeClr val="tx1">
                    <a:lumMod val="85000"/>
                    <a:lumOff val="15000"/>
                  </a:schemeClr>
                </a:solidFill>
                <a:latin typeface="Times New Roman" panose="02020603050405020304" pitchFamily="18" charset="0"/>
                <a:cs typeface="Times New Roman" panose="02020603050405020304" pitchFamily="18" charset="0"/>
              </a:rPr>
              <a:t> SALY. I am an easy person and like something simple. I love programming and interested in AI and Game development, so no doubt that I am a gamer. Beside game, I like soccer and my favorite team is Barcelona.</a:t>
            </a:r>
          </a:p>
          <a:p>
            <a:pPr algn="just"/>
            <a:r>
              <a:rPr lang="en-US" altLang="ja-JP" sz="1600" b="1" dirty="0">
                <a:solidFill>
                  <a:schemeClr val="tx1">
                    <a:lumMod val="85000"/>
                    <a:lumOff val="15000"/>
                  </a:schemeClr>
                </a:solidFill>
                <a:latin typeface="Times New Roman" panose="02020603050405020304" pitchFamily="18" charset="0"/>
                <a:cs typeface="Times New Roman" panose="02020603050405020304" pitchFamily="18" charset="0"/>
              </a:rPr>
              <a:t>My wish is to create a game development team and travel the world.</a:t>
            </a:r>
          </a:p>
        </p:txBody>
      </p:sp>
      <p:sp>
        <p:nvSpPr>
          <p:cNvPr id="47" name="テキスト ボックス 46"/>
          <p:cNvSpPr txBox="1"/>
          <p:nvPr/>
        </p:nvSpPr>
        <p:spPr>
          <a:xfrm>
            <a:off x="346028" y="7152767"/>
            <a:ext cx="2002134"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altLang="ja-JP" b="1" dirty="0">
                <a:latin typeface="Times New Roman" panose="02020603050405020304" pitchFamily="18" charset="0"/>
                <a:cs typeface="Times New Roman" panose="02020603050405020304" pitchFamily="18" charset="0"/>
              </a:rPr>
              <a:t>SALY </a:t>
            </a:r>
            <a:r>
              <a:rPr lang="en-US" altLang="ja-JP" b="1" dirty="0" err="1" smtClean="0">
                <a:latin typeface="Times New Roman" panose="02020603050405020304" pitchFamily="18" charset="0"/>
                <a:cs typeface="Times New Roman" panose="02020603050405020304" pitchFamily="18" charset="0"/>
              </a:rPr>
              <a:t>Sakey</a:t>
            </a:r>
            <a:endParaRPr lang="ja-JP" altLang="en-US" b="1" dirty="0">
              <a:latin typeface="Times New Roman" panose="02020603050405020304" pitchFamily="18" charset="0"/>
              <a:cs typeface="Times New Roman" panose="02020603050405020304" pitchFamily="18" charset="0"/>
            </a:endParaRPr>
          </a:p>
        </p:txBody>
      </p:sp>
      <p:sp>
        <p:nvSpPr>
          <p:cNvPr id="48" name="テキスト ボックス 47"/>
          <p:cNvSpPr txBox="1"/>
          <p:nvPr/>
        </p:nvSpPr>
        <p:spPr>
          <a:xfrm>
            <a:off x="4437112" y="7244581"/>
            <a:ext cx="184731" cy="369332"/>
          </a:xfrm>
          <a:prstGeom prst="rect">
            <a:avLst/>
          </a:prstGeom>
          <a:noFill/>
        </p:spPr>
        <p:txBody>
          <a:bodyPr wrap="none" rtlCol="0">
            <a:spAutoFit/>
          </a:bodyPr>
          <a:lstStyle/>
          <a:p>
            <a:endParaRPr kumimoji="1" lang="ja-JP" altLang="en-US" dirty="0"/>
          </a:p>
        </p:txBody>
      </p:sp>
      <p:sp>
        <p:nvSpPr>
          <p:cNvPr id="22" name="テキスト ボックス 21"/>
          <p:cNvSpPr txBox="1"/>
          <p:nvPr/>
        </p:nvSpPr>
        <p:spPr>
          <a:xfrm>
            <a:off x="4592381" y="4030257"/>
            <a:ext cx="2117909"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altLang="ja-JP" b="1" dirty="0">
                <a:latin typeface="Times New Roman" panose="02020603050405020304" pitchFamily="18" charset="0"/>
                <a:cs typeface="Times New Roman" panose="02020603050405020304" pitchFamily="18" charset="0"/>
              </a:rPr>
              <a:t>NETH </a:t>
            </a:r>
            <a:r>
              <a:rPr lang="en-US" altLang="ja-JP" b="1" dirty="0" err="1">
                <a:latin typeface="Times New Roman" panose="02020603050405020304" pitchFamily="18" charset="0"/>
                <a:cs typeface="Times New Roman" panose="02020603050405020304" pitchFamily="18" charset="0"/>
              </a:rPr>
              <a:t>Sovathena</a:t>
            </a:r>
            <a:endParaRPr lang="ja-JP" altLang="en-US" b="1" dirty="0">
              <a:latin typeface="Times New Roman" panose="02020603050405020304" pitchFamily="18" charset="0"/>
              <a:cs typeface="Times New Roman" panose="02020603050405020304" pitchFamily="18" charset="0"/>
            </a:endParaRPr>
          </a:p>
        </p:txBody>
      </p:sp>
      <p:sp>
        <p:nvSpPr>
          <p:cNvPr id="24" name="横巻き 23"/>
          <p:cNvSpPr/>
          <p:nvPr/>
        </p:nvSpPr>
        <p:spPr>
          <a:xfrm rot="278900">
            <a:off x="244597" y="4114293"/>
            <a:ext cx="4206740" cy="3085598"/>
          </a:xfrm>
          <a:prstGeom prst="horizontalScroll">
            <a:avLst/>
          </a:prstGeom>
          <a:solidFill>
            <a:schemeClr val="lt1">
              <a:alpha val="70000"/>
            </a:schemeClr>
          </a:solidFill>
          <a:ln w="76200"/>
        </p:spPr>
        <p:style>
          <a:lnRef idx="2">
            <a:schemeClr val="accent2"/>
          </a:lnRef>
          <a:fillRef idx="1">
            <a:schemeClr val="lt1"/>
          </a:fillRef>
          <a:effectRef idx="0">
            <a:schemeClr val="accent2"/>
          </a:effectRef>
          <a:fontRef idx="minor">
            <a:schemeClr val="dk1"/>
          </a:fontRef>
        </p:style>
        <p:txBody>
          <a:bodyPr wrap="square" lIns="90000" rIns="36000" rtlCol="0" anchor="ctr">
            <a:noAutofit/>
          </a:bodyPr>
          <a:lstStyle/>
          <a:p>
            <a:pPr algn="just"/>
            <a:r>
              <a:rPr lang="en-US" altLang="ja-JP" sz="1600" b="1" dirty="0">
                <a:solidFill>
                  <a:schemeClr val="tx1">
                    <a:lumMod val="85000"/>
                    <a:lumOff val="15000"/>
                  </a:schemeClr>
                </a:solidFill>
                <a:latin typeface="Times New Roman" panose="02020603050405020304" pitchFamily="18" charset="0"/>
                <a:cs typeface="Times New Roman" panose="02020603050405020304" pitchFamily="18" charset="0"/>
              </a:rPr>
              <a:t>Hi Everyone! I am NETH </a:t>
            </a:r>
            <a:r>
              <a:rPr lang="en-US" altLang="ja-JP" sz="1600" b="1" dirty="0" err="1">
                <a:solidFill>
                  <a:schemeClr val="tx1">
                    <a:lumMod val="85000"/>
                    <a:lumOff val="15000"/>
                  </a:schemeClr>
                </a:solidFill>
                <a:latin typeface="Times New Roman" panose="02020603050405020304" pitchFamily="18" charset="0"/>
                <a:cs typeface="Times New Roman" panose="02020603050405020304" pitchFamily="18" charset="0"/>
              </a:rPr>
              <a:t>Sovathena</a:t>
            </a:r>
            <a:r>
              <a:rPr lang="en-US" altLang="ja-JP" sz="1600" b="1" dirty="0">
                <a:solidFill>
                  <a:schemeClr val="tx1">
                    <a:lumMod val="85000"/>
                    <a:lumOff val="15000"/>
                  </a:schemeClr>
                </a:solidFill>
                <a:latin typeface="Times New Roman" panose="02020603050405020304" pitchFamily="18" charset="0"/>
                <a:cs typeface="Times New Roman" panose="02020603050405020304" pitchFamily="18" charset="0"/>
              </a:rPr>
              <a:t>, a master student of IT Engineering from RUPP. My favorite subjects are Machine learning and Image Processing. I love researching, coding, and learning new technologies. After work and study, I like playing volleyball or table tennis. More than that, I like going around with family and/or friends on holiday.</a:t>
            </a:r>
          </a:p>
        </p:txBody>
      </p:sp>
      <p:pic>
        <p:nvPicPr>
          <p:cNvPr id="20" name="Picture 11"/>
          <p:cNvPicPr>
            <a:picLocks noChangeAspect="1"/>
          </p:cNvPicPr>
          <p:nvPr/>
        </p:nvPicPr>
        <p:blipFill>
          <a:blip r:embed="rId2"/>
          <a:stretch>
            <a:fillRect/>
          </a:stretch>
        </p:blipFill>
        <p:spPr>
          <a:xfrm>
            <a:off x="4928940" y="4561349"/>
            <a:ext cx="1608299" cy="20210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 descr="E:\pr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7648920"/>
            <a:ext cx="1825033" cy="18981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5"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35054" t="42566" r="49166" b="35135"/>
          <a:stretch/>
        </p:blipFill>
        <p:spPr>
          <a:xfrm>
            <a:off x="408782" y="1964805"/>
            <a:ext cx="1876626" cy="19888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357229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980728" y="225898"/>
            <a:ext cx="5146104" cy="769441"/>
          </a:xfrm>
          <a:prstGeom prst="rect">
            <a:avLst/>
          </a:prstGeom>
          <a:noFill/>
        </p:spPr>
        <p:txBody>
          <a:bodyPr wrap="square" rtlCol="0">
            <a:spAutoFit/>
          </a:bodyPr>
          <a:lstStyle/>
          <a:p>
            <a:pPr algn="ctr"/>
            <a:r>
              <a:rPr kumimoji="1" lang="en-US" altLang="ja-JP" sz="4400" dirty="0" smtClean="0">
                <a:latin typeface="Gill Sans Ultra Bold" panose="020B0A02020104020203" pitchFamily="34" charset="0"/>
              </a:rPr>
              <a:t>-</a:t>
            </a:r>
            <a:r>
              <a:rPr lang="en-US" altLang="ja-JP" sz="4400" dirty="0" smtClean="0">
                <a:latin typeface="Gill Sans Ultra Bold" panose="020B0A02020104020203" pitchFamily="34" charset="0"/>
              </a:rPr>
              <a:t>Introduction</a:t>
            </a:r>
            <a:r>
              <a:rPr kumimoji="1" lang="en-US" altLang="ja-JP" sz="4400" dirty="0" smtClean="0">
                <a:latin typeface="Gill Sans Ultra Bold" panose="020B0A02020104020203" pitchFamily="34" charset="0"/>
              </a:rPr>
              <a:t>-</a:t>
            </a:r>
            <a:endParaRPr kumimoji="1" lang="ja-JP" altLang="en-US" sz="4400" dirty="0">
              <a:latin typeface="Gill Sans Ultra Bold" panose="020B0A02020104020203" pitchFamily="34" charset="0"/>
            </a:endParaRPr>
          </a:p>
        </p:txBody>
      </p:sp>
      <p:sp>
        <p:nvSpPr>
          <p:cNvPr id="8" name="テキスト ボックス 7"/>
          <p:cNvSpPr txBox="1"/>
          <p:nvPr/>
        </p:nvSpPr>
        <p:spPr>
          <a:xfrm>
            <a:off x="1994966" y="776536"/>
            <a:ext cx="2868093" cy="461665"/>
          </a:xfrm>
          <a:prstGeom prst="rect">
            <a:avLst/>
          </a:prstGeom>
          <a:noFill/>
        </p:spPr>
        <p:txBody>
          <a:bodyPr wrap="none" rtlCol="0">
            <a:spAutoFit/>
          </a:bodyPr>
          <a:lstStyle/>
          <a:p>
            <a:pPr algn="ctr"/>
            <a:r>
              <a:rPr lang="en-US" altLang="ja-JP" sz="2400" b="1" u="sng" dirty="0" smtClean="0">
                <a:latin typeface="Times New Roman" panose="02020603050405020304" pitchFamily="18" charset="0"/>
                <a:cs typeface="Times New Roman" panose="02020603050405020304" pitchFamily="18" charset="0"/>
              </a:rPr>
              <a:t>-Members of RUPP-</a:t>
            </a:r>
            <a:endParaRPr kumimoji="1" lang="ja-JP" altLang="en-US" sz="2400" b="1" u="sng" dirty="0">
              <a:latin typeface="Times New Roman" panose="02020603050405020304" pitchFamily="18" charset="0"/>
              <a:cs typeface="Times New Roman" panose="02020603050405020304" pitchFamily="18" charset="0"/>
            </a:endParaRPr>
          </a:p>
        </p:txBody>
      </p:sp>
      <p:sp>
        <p:nvSpPr>
          <p:cNvPr id="5" name="AutoShape 2" descr="https://fbcdn-sphotos-d-a.akamaihd.net/hphotos-ak-xpf1/v/t1.0-9/10486129_10202645405118388_5598578074794172213_n.jpg?oh=0d684e6afc2d7acdf89e4b17c1e1c450&amp;oe=54EA13D7&amp;__gda__=1424545192_2809944fb752dcf990a72be14e9a014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1" name="横巻き 20"/>
          <p:cNvSpPr/>
          <p:nvPr/>
        </p:nvSpPr>
        <p:spPr>
          <a:xfrm rot="21423285">
            <a:off x="2596522" y="7604883"/>
            <a:ext cx="3944268" cy="2099370"/>
          </a:xfrm>
          <a:prstGeom prst="horizontalScroll">
            <a:avLst/>
          </a:prstGeom>
          <a:solidFill>
            <a:schemeClr val="lt1">
              <a:alpha val="70000"/>
            </a:schemeClr>
          </a:solidFill>
          <a:ln w="76200"/>
        </p:spPr>
        <p:style>
          <a:lnRef idx="2">
            <a:schemeClr val="accent2"/>
          </a:lnRef>
          <a:fillRef idx="1">
            <a:schemeClr val="lt1"/>
          </a:fillRef>
          <a:effectRef idx="0">
            <a:schemeClr val="accent2"/>
          </a:effectRef>
          <a:fontRef idx="minor">
            <a:schemeClr val="dk1"/>
          </a:fontRef>
        </p:style>
        <p:txBody>
          <a:bodyPr wrap="square" lIns="90000" rIns="36000" rtlCol="0" anchor="ctr">
            <a:noAutofit/>
          </a:bodyPr>
          <a:lstStyle/>
          <a:p>
            <a:pPr algn="just"/>
            <a:r>
              <a:rPr lang="en-US" altLang="ja-JP" sz="1600" b="1" dirty="0" smtClean="0">
                <a:solidFill>
                  <a:schemeClr val="tx1">
                    <a:lumMod val="85000"/>
                    <a:lumOff val="15000"/>
                  </a:schemeClr>
                </a:solidFill>
                <a:latin typeface="Times New Roman" panose="02020603050405020304" pitchFamily="18" charset="0"/>
                <a:cs typeface="Times New Roman" panose="02020603050405020304" pitchFamily="18" charset="0"/>
              </a:rPr>
              <a:t>Hi, I’m </a:t>
            </a:r>
            <a:r>
              <a:rPr lang="en-US" altLang="ja-JP" sz="1600" b="1" dirty="0" err="1" smtClean="0">
                <a:solidFill>
                  <a:schemeClr val="tx1">
                    <a:lumMod val="85000"/>
                    <a:lumOff val="15000"/>
                  </a:schemeClr>
                </a:solidFill>
                <a:latin typeface="Times New Roman" panose="02020603050405020304" pitchFamily="18" charset="0"/>
                <a:cs typeface="Times New Roman" panose="02020603050405020304" pitchFamily="18" charset="0"/>
              </a:rPr>
              <a:t>Suong</a:t>
            </a:r>
            <a:r>
              <a:rPr lang="en-US" altLang="ja-JP" sz="1600" b="1" dirty="0" smtClean="0">
                <a:solidFill>
                  <a:schemeClr val="tx1">
                    <a:lumMod val="85000"/>
                    <a:lumOff val="15000"/>
                  </a:schemeClr>
                </a:solidFill>
                <a:latin typeface="Times New Roman" panose="02020603050405020304" pitchFamily="18" charset="0"/>
                <a:cs typeface="Times New Roman" panose="02020603050405020304" pitchFamily="18" charset="0"/>
              </a:rPr>
              <a:t>. I love designing and inventing. Soccer and swimming are my favorite sports. My dreams are to create something that people can’t live without and to travel the world with my beautiful wife.</a:t>
            </a:r>
          </a:p>
        </p:txBody>
      </p:sp>
      <p:pic>
        <p:nvPicPr>
          <p:cNvPr id="27" name="図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6673" y="8198172"/>
            <a:ext cx="1689890" cy="12674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8" name="テキスト ボックス 27"/>
          <p:cNvSpPr txBox="1"/>
          <p:nvPr/>
        </p:nvSpPr>
        <p:spPr>
          <a:xfrm>
            <a:off x="288141" y="7617296"/>
            <a:ext cx="2117909"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kumimoji="1" lang="en-US" altLang="ja-JP" b="1" dirty="0" smtClean="0">
                <a:latin typeface="Times New Roman" panose="02020603050405020304" pitchFamily="18" charset="0"/>
                <a:cs typeface="Times New Roman" panose="02020603050405020304" pitchFamily="18" charset="0"/>
              </a:rPr>
              <a:t>Lim </a:t>
            </a:r>
            <a:r>
              <a:rPr kumimoji="1" lang="en-US" altLang="ja-JP" b="1" dirty="0" err="1" smtClean="0">
                <a:latin typeface="Times New Roman" panose="02020603050405020304" pitchFamily="18" charset="0"/>
                <a:cs typeface="Times New Roman" panose="02020603050405020304" pitchFamily="18" charset="0"/>
              </a:rPr>
              <a:t>Kuoy</a:t>
            </a:r>
            <a:r>
              <a:rPr kumimoji="1" lang="en-US" altLang="ja-JP" b="1" dirty="0" smtClean="0">
                <a:latin typeface="Times New Roman" panose="02020603050405020304" pitchFamily="18" charset="0"/>
                <a:cs typeface="Times New Roman" panose="02020603050405020304" pitchFamily="18" charset="0"/>
              </a:rPr>
              <a:t> </a:t>
            </a:r>
            <a:r>
              <a:rPr kumimoji="1" lang="en-US" altLang="ja-JP" b="1" dirty="0" err="1" smtClean="0">
                <a:latin typeface="Times New Roman" panose="02020603050405020304" pitchFamily="18" charset="0"/>
                <a:cs typeface="Times New Roman" panose="02020603050405020304" pitchFamily="18" charset="0"/>
              </a:rPr>
              <a:t>Suong</a:t>
            </a:r>
            <a:endParaRPr kumimoji="1" lang="ja-JP" altLang="en-US" b="1" dirty="0">
              <a:latin typeface="Times New Roman" panose="02020603050405020304" pitchFamily="18" charset="0"/>
              <a:cs typeface="Times New Roman" panose="02020603050405020304" pitchFamily="18" charset="0"/>
            </a:endParaRPr>
          </a:p>
        </p:txBody>
      </p:sp>
      <p:sp>
        <p:nvSpPr>
          <p:cNvPr id="29" name="テキスト ボックス 28"/>
          <p:cNvSpPr txBox="1"/>
          <p:nvPr/>
        </p:nvSpPr>
        <p:spPr>
          <a:xfrm>
            <a:off x="4437112" y="7702813"/>
            <a:ext cx="184731" cy="369332"/>
          </a:xfrm>
          <a:prstGeom prst="rect">
            <a:avLst/>
          </a:prstGeom>
          <a:noFill/>
        </p:spPr>
        <p:txBody>
          <a:bodyPr wrap="none" rtlCol="0">
            <a:spAutoFit/>
          </a:bodyPr>
          <a:lstStyle/>
          <a:p>
            <a:endParaRPr kumimoji="1" lang="ja-JP" altLang="en-US" dirty="0"/>
          </a:p>
        </p:txBody>
      </p:sp>
      <p:sp>
        <p:nvSpPr>
          <p:cNvPr id="32" name="横巻き 31"/>
          <p:cNvSpPr/>
          <p:nvPr/>
        </p:nvSpPr>
        <p:spPr>
          <a:xfrm rot="21386593">
            <a:off x="2617096" y="1074825"/>
            <a:ext cx="4050815" cy="3053274"/>
          </a:xfrm>
          <a:prstGeom prst="horizontalScroll">
            <a:avLst/>
          </a:prstGeom>
          <a:solidFill>
            <a:schemeClr val="lt1">
              <a:alpha val="70000"/>
            </a:schemeClr>
          </a:solidFill>
          <a:ln w="76200"/>
        </p:spPr>
        <p:style>
          <a:lnRef idx="2">
            <a:schemeClr val="accent2"/>
          </a:lnRef>
          <a:fillRef idx="1">
            <a:schemeClr val="lt1"/>
          </a:fillRef>
          <a:effectRef idx="0">
            <a:schemeClr val="accent2"/>
          </a:effectRef>
          <a:fontRef idx="minor">
            <a:schemeClr val="dk1"/>
          </a:fontRef>
        </p:style>
        <p:txBody>
          <a:bodyPr wrap="square" lIns="90000" rIns="36000" rtlCol="0" anchor="ctr">
            <a:noAutofit/>
          </a:bodyPr>
          <a:lstStyle/>
          <a:p>
            <a:pPr algn="just"/>
            <a:r>
              <a:rPr lang="en-US" altLang="ja-JP" sz="1600" b="1" dirty="0" smtClean="0">
                <a:solidFill>
                  <a:schemeClr val="tx1">
                    <a:lumMod val="85000"/>
                    <a:lumOff val="15000"/>
                  </a:schemeClr>
                </a:solidFill>
                <a:latin typeface="Times New Roman" panose="02020603050405020304" pitchFamily="18" charset="0"/>
                <a:cs typeface="Times New Roman" panose="02020603050405020304" pitchFamily="18" charset="0"/>
              </a:rPr>
              <a:t>Hi there! This is Rachana. You can actually call me Ra-Cha-Na. I think I smile a lot every day because I believe things could be better with just a smile. I would define myself as a technology girl as I simply love the innovation and invention of the technology things. My dream is to make everyone dare to have and enjoy their dreams. </a:t>
            </a:r>
            <a:r>
              <a:rPr lang="en-US" altLang="ja-JP" sz="1600" b="1" dirty="0" smtClean="0">
                <a:solidFill>
                  <a:schemeClr val="tx1">
                    <a:lumMod val="85000"/>
                    <a:lumOff val="15000"/>
                  </a:schemeClr>
                </a:solidFill>
                <a:latin typeface="Times New Roman" panose="02020603050405020304" pitchFamily="18" charset="0"/>
                <a:cs typeface="Times New Roman" panose="02020603050405020304" pitchFamily="18" charset="0"/>
                <a:sym typeface="Wingdings"/>
              </a:rPr>
              <a:t></a:t>
            </a:r>
            <a:endParaRPr lang="en-US" altLang="ja-JP" sz="1600" b="1" dirty="0" smtClean="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3" name="テキスト ボックス 32"/>
          <p:cNvSpPr txBox="1"/>
          <p:nvPr/>
        </p:nvSpPr>
        <p:spPr>
          <a:xfrm>
            <a:off x="444762" y="1383958"/>
            <a:ext cx="1945675"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altLang="ja-JP" b="1" dirty="0" smtClean="0">
                <a:latin typeface="Times New Roman" panose="02020603050405020304" pitchFamily="18" charset="0"/>
                <a:cs typeface="Times New Roman" panose="02020603050405020304" pitchFamily="18" charset="0"/>
              </a:rPr>
              <a:t>NGET Rachana</a:t>
            </a:r>
            <a:endParaRPr kumimoji="1" lang="ja-JP" altLang="en-US" b="1" dirty="0">
              <a:latin typeface="Times New Roman" panose="02020603050405020304" pitchFamily="18" charset="0"/>
              <a:cs typeface="Times New Roman" panose="02020603050405020304" pitchFamily="18" charset="0"/>
            </a:endParaRPr>
          </a:p>
        </p:txBody>
      </p:sp>
      <p:sp>
        <p:nvSpPr>
          <p:cNvPr id="34" name="テキスト ボックス 33"/>
          <p:cNvSpPr txBox="1"/>
          <p:nvPr/>
        </p:nvSpPr>
        <p:spPr>
          <a:xfrm>
            <a:off x="4437112" y="1568624"/>
            <a:ext cx="184731" cy="369332"/>
          </a:xfrm>
          <a:prstGeom prst="rect">
            <a:avLst/>
          </a:prstGeom>
          <a:noFill/>
        </p:spPr>
        <p:txBody>
          <a:bodyPr wrap="none" rtlCol="0">
            <a:spAutoFit/>
          </a:bodyPr>
          <a:lstStyle/>
          <a:p>
            <a:endParaRPr kumimoji="1" lang="ja-JP" altLang="en-US" dirty="0"/>
          </a:p>
        </p:txBody>
      </p:sp>
      <p:sp>
        <p:nvSpPr>
          <p:cNvPr id="35" name="テキスト ボックス 34"/>
          <p:cNvSpPr txBox="1"/>
          <p:nvPr/>
        </p:nvSpPr>
        <p:spPr>
          <a:xfrm>
            <a:off x="4437112" y="4267348"/>
            <a:ext cx="184731" cy="369332"/>
          </a:xfrm>
          <a:prstGeom prst="rect">
            <a:avLst/>
          </a:prstGeom>
          <a:noFill/>
        </p:spPr>
        <p:txBody>
          <a:bodyPr wrap="none" rtlCol="0">
            <a:spAutoFit/>
          </a:bodyPr>
          <a:lstStyle/>
          <a:p>
            <a:endParaRPr kumimoji="1" lang="ja-JP" altLang="en-US" dirty="0"/>
          </a:p>
        </p:txBody>
      </p:sp>
      <p:sp>
        <p:nvSpPr>
          <p:cNvPr id="36" name="テキスト ボックス 35"/>
          <p:cNvSpPr txBox="1"/>
          <p:nvPr/>
        </p:nvSpPr>
        <p:spPr>
          <a:xfrm>
            <a:off x="4437112" y="7244581"/>
            <a:ext cx="184731" cy="369332"/>
          </a:xfrm>
          <a:prstGeom prst="rect">
            <a:avLst/>
          </a:prstGeom>
          <a:noFill/>
        </p:spPr>
        <p:txBody>
          <a:bodyPr wrap="none" rtlCol="0">
            <a:spAutoFit/>
          </a:bodyPr>
          <a:lstStyle/>
          <a:p>
            <a:endParaRPr kumimoji="1" lang="ja-JP" altLang="en-US" dirty="0"/>
          </a:p>
        </p:txBody>
      </p:sp>
      <p:sp>
        <p:nvSpPr>
          <p:cNvPr id="37" name="円形吹き出し 36"/>
          <p:cNvSpPr/>
          <p:nvPr/>
        </p:nvSpPr>
        <p:spPr>
          <a:xfrm>
            <a:off x="474619" y="4084216"/>
            <a:ext cx="1779967" cy="552464"/>
          </a:xfrm>
          <a:prstGeom prst="wedgeEllipseCallout">
            <a:avLst>
              <a:gd name="adj1" fmla="val -7424"/>
              <a:gd name="adj2" fmla="val -79781"/>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altLang="ja-JP" sz="1200" b="1" dirty="0" smtClean="0">
                <a:latin typeface="Times New Roman" panose="02020603050405020304" pitchFamily="18" charset="0"/>
                <a:cs typeface="Times New Roman" panose="02020603050405020304" pitchFamily="18" charset="0"/>
              </a:rPr>
              <a:t>Smile??? </a:t>
            </a:r>
            <a:r>
              <a:rPr lang="en-US" altLang="ja-JP" sz="1200" b="1" dirty="0" smtClean="0">
                <a:latin typeface="Times New Roman" panose="02020603050405020304" pitchFamily="18" charset="0"/>
                <a:cs typeface="Times New Roman" panose="02020603050405020304" pitchFamily="18" charset="0"/>
                <a:sym typeface="Wingdings"/>
              </a:rPr>
              <a:t></a:t>
            </a:r>
            <a:endParaRPr lang="en-US" altLang="ja-JP" sz="1200" b="1" dirty="0" smtClean="0">
              <a:latin typeface="Times New Roman" panose="02020603050405020304" pitchFamily="18" charset="0"/>
              <a:cs typeface="Times New Roman" panose="02020603050405020304" pitchFamily="18" charset="0"/>
            </a:endParaRPr>
          </a:p>
        </p:txBody>
      </p:sp>
      <p:pic>
        <p:nvPicPr>
          <p:cNvPr id="39" name="Picture 1" descr="10636919_676404625785988_2790857606227234816_o.jpg"/>
          <p:cNvPicPr>
            <a:picLocks noChangeAspect="1"/>
          </p:cNvPicPr>
          <p:nvPr/>
        </p:nvPicPr>
        <p:blipFill rotWithShape="1">
          <a:blip r:embed="rId3" cstate="print">
            <a:extLst>
              <a:ext uri="{28A0092B-C50C-407E-A947-70E740481C1C}">
                <a14:useLocalDpi xmlns:a14="http://schemas.microsoft.com/office/drawing/2010/main" val="0"/>
              </a:ext>
            </a:extLst>
          </a:blip>
          <a:srcRect t="5172" b="30173"/>
          <a:stretch/>
        </p:blipFill>
        <p:spPr>
          <a:xfrm>
            <a:off x="332656" y="1958841"/>
            <a:ext cx="2088232" cy="18002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0" name="テキスト ボックス 39"/>
          <p:cNvSpPr txBox="1"/>
          <p:nvPr/>
        </p:nvSpPr>
        <p:spPr>
          <a:xfrm>
            <a:off x="2349963" y="4267348"/>
            <a:ext cx="184731" cy="369332"/>
          </a:xfrm>
          <a:prstGeom prst="rect">
            <a:avLst/>
          </a:prstGeom>
          <a:noFill/>
        </p:spPr>
        <p:txBody>
          <a:bodyPr wrap="none" rtlCol="0">
            <a:spAutoFit/>
          </a:bodyPr>
          <a:lstStyle/>
          <a:p>
            <a:endParaRPr kumimoji="1" lang="ja-JP" altLang="en-US" dirty="0"/>
          </a:p>
        </p:txBody>
      </p:sp>
      <p:sp>
        <p:nvSpPr>
          <p:cNvPr id="42" name="横巻き 5"/>
          <p:cNvSpPr/>
          <p:nvPr/>
        </p:nvSpPr>
        <p:spPr>
          <a:xfrm rot="184772">
            <a:off x="206635" y="4635219"/>
            <a:ext cx="4095903" cy="2501848"/>
          </a:xfrm>
          <a:prstGeom prst="horizontalScroll">
            <a:avLst/>
          </a:prstGeom>
          <a:solidFill>
            <a:schemeClr val="lt1">
              <a:alpha val="70000"/>
            </a:schemeClr>
          </a:solidFill>
          <a:ln w="76200"/>
        </p:spPr>
        <p:style>
          <a:lnRef idx="2">
            <a:schemeClr val="accent2"/>
          </a:lnRef>
          <a:fillRef idx="1">
            <a:schemeClr val="lt1"/>
          </a:fillRef>
          <a:effectRef idx="0">
            <a:schemeClr val="accent2"/>
          </a:effectRef>
          <a:fontRef idx="minor">
            <a:schemeClr val="dk1"/>
          </a:fontRef>
        </p:style>
        <p:txBody>
          <a:bodyPr wrap="square" lIns="90000" rIns="36000" rtlCol="0" anchor="ctr">
            <a:noAutofit/>
          </a:bodyPr>
          <a:lstStyle/>
          <a:p>
            <a:pPr algn="just"/>
            <a:r>
              <a:rPr lang="en-US" altLang="ja-JP" sz="1600" b="1" dirty="0" smtClean="0">
                <a:solidFill>
                  <a:schemeClr val="tx1">
                    <a:lumMod val="85000"/>
                    <a:lumOff val="15000"/>
                  </a:schemeClr>
                </a:solidFill>
                <a:latin typeface="Times New Roman" panose="02020603050405020304" pitchFamily="18" charset="0"/>
                <a:cs typeface="Times New Roman" panose="02020603050405020304" pitchFamily="18" charset="0"/>
              </a:rPr>
              <a:t>Hi! My name is </a:t>
            </a:r>
            <a:r>
              <a:rPr lang="en-US" altLang="ja-JP" sz="1600" b="1" dirty="0" err="1" smtClean="0">
                <a:solidFill>
                  <a:schemeClr val="tx1">
                    <a:lumMod val="85000"/>
                    <a:lumOff val="15000"/>
                  </a:schemeClr>
                </a:solidFill>
                <a:latin typeface="Times New Roman" panose="02020603050405020304" pitchFamily="18" charset="0"/>
                <a:cs typeface="Times New Roman" panose="02020603050405020304" pitchFamily="18" charset="0"/>
              </a:rPr>
              <a:t>Seng</a:t>
            </a:r>
            <a:r>
              <a:rPr lang="en-US" altLang="ja-JP" sz="1600" b="1"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ja-JP" sz="1600" b="1" dirty="0" err="1" smtClean="0">
                <a:solidFill>
                  <a:schemeClr val="tx1">
                    <a:lumMod val="85000"/>
                    <a:lumOff val="15000"/>
                  </a:schemeClr>
                </a:solidFill>
                <a:latin typeface="Times New Roman" panose="02020603050405020304" pitchFamily="18" charset="0"/>
                <a:cs typeface="Times New Roman" panose="02020603050405020304" pitchFamily="18" charset="0"/>
              </a:rPr>
              <a:t>Sovanminea</a:t>
            </a:r>
            <a:r>
              <a:rPr lang="en-US" altLang="ja-JP" sz="1600" b="1" dirty="0" smtClean="0">
                <a:solidFill>
                  <a:schemeClr val="tx1">
                    <a:lumMod val="85000"/>
                    <a:lumOff val="15000"/>
                  </a:schemeClr>
                </a:solidFill>
                <a:latin typeface="Times New Roman" panose="02020603050405020304" pitchFamily="18" charset="0"/>
                <a:cs typeface="Times New Roman" panose="02020603050405020304" pitchFamily="18" charset="0"/>
              </a:rPr>
              <a:t>. To make it easier, just call me MINEA. I like listening to music every time. Besides my utmost moment in studying,  I also like playing football. In the future, I want to become a businessman. Lastly, I hope I will go to Japan again.</a:t>
            </a:r>
          </a:p>
        </p:txBody>
      </p:sp>
      <p:pic>
        <p:nvPicPr>
          <p:cNvPr id="4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8367" t="2636" r="26788" b="10750"/>
          <a:stretch/>
        </p:blipFill>
        <p:spPr>
          <a:xfrm>
            <a:off x="4568656" y="4979977"/>
            <a:ext cx="1868510" cy="18718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4" name="テキスト ボックス 8"/>
          <p:cNvSpPr txBox="1"/>
          <p:nvPr/>
        </p:nvSpPr>
        <p:spPr>
          <a:xfrm>
            <a:off x="4437112" y="4423980"/>
            <a:ext cx="2278806"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altLang="ja-JP" b="1" dirty="0" smtClean="0">
                <a:latin typeface="Times New Roman" panose="02020603050405020304" pitchFamily="18" charset="0"/>
                <a:cs typeface="Times New Roman" panose="02020603050405020304" pitchFamily="18" charset="0"/>
              </a:rPr>
              <a:t>SENG </a:t>
            </a:r>
            <a:r>
              <a:rPr lang="en-US" altLang="ja-JP" b="1" dirty="0" err="1" smtClean="0">
                <a:latin typeface="Times New Roman" panose="02020603050405020304" pitchFamily="18" charset="0"/>
                <a:cs typeface="Times New Roman" panose="02020603050405020304" pitchFamily="18" charset="0"/>
              </a:rPr>
              <a:t>Sovanminea</a:t>
            </a:r>
            <a:endParaRPr kumimoji="1" lang="ja-JP" altLang="en-US" b="1" dirty="0">
              <a:latin typeface="Times New Roman" panose="02020603050405020304" pitchFamily="18" charset="0"/>
              <a:cs typeface="Times New Roman" panose="02020603050405020304" pitchFamily="18" charset="0"/>
            </a:endParaRPr>
          </a:p>
        </p:txBody>
      </p:sp>
      <p:sp>
        <p:nvSpPr>
          <p:cNvPr id="46" name="円形吹き出し 45"/>
          <p:cNvSpPr/>
          <p:nvPr/>
        </p:nvSpPr>
        <p:spPr>
          <a:xfrm>
            <a:off x="3452598" y="7083541"/>
            <a:ext cx="2153757" cy="474794"/>
          </a:xfrm>
          <a:prstGeom prst="wedgeEllipseCallout">
            <a:avLst>
              <a:gd name="adj1" fmla="val 27800"/>
              <a:gd name="adj2" fmla="val -72318"/>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altLang="ja-JP" sz="1400" b="1" dirty="0" smtClean="0">
                <a:latin typeface="Times New Roman" panose="02020603050405020304" pitchFamily="18" charset="0"/>
                <a:cs typeface="Times New Roman" panose="02020603050405020304" pitchFamily="18" charset="0"/>
              </a:rPr>
              <a:t>Say </a:t>
            </a:r>
            <a:r>
              <a:rPr lang="en-US" altLang="ja-JP" sz="1400" b="1" dirty="0" err="1" smtClean="0">
                <a:latin typeface="Times New Roman" panose="02020603050405020304" pitchFamily="18" charset="0"/>
                <a:cs typeface="Times New Roman" panose="02020603050405020304" pitchFamily="18" charset="0"/>
              </a:rPr>
              <a:t>Cheeeeese</a:t>
            </a:r>
            <a:r>
              <a:rPr lang="en-US" altLang="ja-JP" sz="1400" b="1" dirty="0" smtClean="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917572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29617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22106" y="1154545"/>
            <a:ext cx="6413787" cy="1831592"/>
          </a:xfrm>
          <a:prstGeom prst="rect">
            <a:avLst/>
          </a:prstGeom>
          <a:noFill/>
          <a:ln w="762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en-US" altLang="ja-JP" sz="1400" b="1" dirty="0" smtClean="0">
                <a:latin typeface="Times New Roman" panose="02020603050405020304" pitchFamily="18" charset="0"/>
                <a:cs typeface="Times New Roman" panose="02020603050405020304" pitchFamily="18" charset="0"/>
              </a:rPr>
              <a:t>OPU</a:t>
            </a:r>
            <a:r>
              <a:rPr lang="ja-JP" altLang="en-US" sz="1400" b="1" dirty="0" smtClean="0">
                <a:latin typeface="Times New Roman" panose="02020603050405020304" pitchFamily="18" charset="0"/>
                <a:cs typeface="Times New Roman" panose="02020603050405020304" pitchFamily="18" charset="0"/>
              </a:rPr>
              <a:t> </a:t>
            </a:r>
            <a:r>
              <a:rPr lang="en-US" altLang="ja-JP" sz="1400" b="1" dirty="0" smtClean="0">
                <a:latin typeface="Times New Roman" panose="02020603050405020304" pitchFamily="18" charset="0"/>
                <a:cs typeface="Times New Roman" panose="02020603050405020304" pitchFamily="18" charset="0"/>
              </a:rPr>
              <a:t>is</a:t>
            </a:r>
            <a:r>
              <a:rPr lang="en-US" sz="1400" b="1" dirty="0" smtClean="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located in the heart of Japan, in Osaka of the Kansai area, </a:t>
            </a:r>
            <a:r>
              <a:rPr lang="en-US" sz="1400" b="1" dirty="0" smtClean="0">
                <a:latin typeface="Times New Roman" panose="02020603050405020304" pitchFamily="18" charset="0"/>
                <a:cs typeface="Times New Roman" panose="02020603050405020304" pitchFamily="18" charset="0"/>
              </a:rPr>
              <a:t>where its history </a:t>
            </a:r>
            <a:r>
              <a:rPr lang="en-US" sz="1400" b="1" dirty="0">
                <a:latin typeface="Times New Roman" panose="02020603050405020304" pitchFamily="18" charset="0"/>
                <a:cs typeface="Times New Roman" panose="02020603050405020304" pitchFamily="18" charset="0"/>
              </a:rPr>
              <a:t>has shown that the tradition of creative and innovative ideas has long existed. Our university has carried on this tradition - in 2005</a:t>
            </a:r>
            <a:r>
              <a:rPr lang="en-US" sz="1400" b="1" dirty="0" smtClean="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three universities, Osaka Prefecture University, Osaka Women's University and Osaka Prefectural College of Nursing, have been merged as one great engine for </a:t>
            </a:r>
            <a:r>
              <a:rPr lang="en-US" sz="1400" b="1" dirty="0" smtClean="0">
                <a:latin typeface="Times New Roman" panose="02020603050405020304" pitchFamily="18" charset="0"/>
                <a:cs typeface="Times New Roman" panose="02020603050405020304" pitchFamily="18" charset="0"/>
              </a:rPr>
              <a:t>Osaka.</a:t>
            </a:r>
          </a:p>
          <a:p>
            <a:pPr algn="just"/>
            <a:r>
              <a:rPr lang="en-US" altLang="ja-JP" sz="1400" b="1" dirty="0">
                <a:latin typeface="Times New Roman" panose="02020603050405020304" pitchFamily="18" charset="0"/>
                <a:cs typeface="Times New Roman" panose="02020603050405020304" pitchFamily="18" charset="0"/>
              </a:rPr>
              <a:t>OPU has one of the largest campus areas in Japan, and it has a very nice relaxing atmosphere especially in the parks where children often come to play during holidays.</a:t>
            </a:r>
            <a:endParaRPr lang="ja-JP" altLang="en-US" sz="14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0" name="正方形/長方形 9"/>
          <p:cNvSpPr/>
          <p:nvPr/>
        </p:nvSpPr>
        <p:spPr>
          <a:xfrm>
            <a:off x="222106" y="6393158"/>
            <a:ext cx="6413787" cy="1512169"/>
          </a:xfrm>
          <a:prstGeom prst="rect">
            <a:avLst/>
          </a:prstGeom>
          <a:noFill/>
          <a:ln w="762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en-US" altLang="ja-JP" sz="1400" b="1" dirty="0" smtClean="0">
                <a:latin typeface="Times New Roman" panose="02020603050405020304" pitchFamily="18" charset="0"/>
                <a:cs typeface="Times New Roman" panose="02020603050405020304" pitchFamily="18" charset="0"/>
              </a:rPr>
              <a:t>With around 8,000 students and 900 faculty and staff members, our campuses make an ideal academic setting for new students to gain essential knowledge while exploring new frontiers. We partner with 134 universities and 9 institutes in 37 countries and one region for academic and research cooperation. This provides OPU faculty and students with more chances and opportunities to learn with and through international colleagues and students.</a:t>
            </a:r>
            <a:endParaRPr lang="ja-JP" altLang="en-US" sz="14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4" name="テキスト ボックス 3"/>
          <p:cNvSpPr txBox="1"/>
          <p:nvPr/>
        </p:nvSpPr>
        <p:spPr>
          <a:xfrm>
            <a:off x="980728" y="200472"/>
            <a:ext cx="4896544" cy="769441"/>
          </a:xfrm>
          <a:prstGeom prst="rect">
            <a:avLst/>
          </a:prstGeom>
          <a:noFill/>
          <a:effectLst>
            <a:glow rad="139700">
              <a:schemeClr val="accent1">
                <a:satMod val="175000"/>
                <a:alpha val="40000"/>
              </a:schemeClr>
            </a:glow>
            <a:outerShdw blurRad="50800" dist="38100" dir="2700000" algn="tl" rotWithShape="0">
              <a:prstClr val="black">
                <a:alpha val="40000"/>
              </a:prstClr>
            </a:outerShdw>
          </a:effectLst>
        </p:spPr>
        <p:txBody>
          <a:bodyPr wrap="square" rtlCol="0">
            <a:spAutoFit/>
          </a:bodyPr>
          <a:lstStyle/>
          <a:p>
            <a:pPr algn="ctr"/>
            <a:r>
              <a:rPr kumimoji="1" lang="en-US" altLang="ja-JP" sz="4400" dirty="0" smtClean="0">
                <a:ln w="28575">
                  <a:noFill/>
                </a:ln>
                <a:latin typeface="Gill Sans Ultra Bold" panose="020B0A02020104020203" pitchFamily="34" charset="0"/>
              </a:rPr>
              <a:t>-</a:t>
            </a:r>
            <a:r>
              <a:rPr lang="en-US" altLang="ja-JP" sz="4400" dirty="0" smtClean="0">
                <a:ln w="28575">
                  <a:noFill/>
                </a:ln>
                <a:latin typeface="Gill Sans Ultra Bold" panose="020B0A02020104020203" pitchFamily="34" charset="0"/>
              </a:rPr>
              <a:t>About OPU</a:t>
            </a:r>
            <a:r>
              <a:rPr kumimoji="1" lang="en-US" altLang="ja-JP" sz="4400" dirty="0" smtClean="0">
                <a:ln w="28575">
                  <a:noFill/>
                </a:ln>
                <a:latin typeface="Gill Sans Ultra Bold" panose="020B0A02020104020203" pitchFamily="34" charset="0"/>
              </a:rPr>
              <a:t>-</a:t>
            </a:r>
            <a:endParaRPr kumimoji="1" lang="ja-JP" altLang="en-US" sz="4400" dirty="0">
              <a:ln w="28575">
                <a:noFill/>
              </a:ln>
              <a:latin typeface="Gill Sans Ultra Bold" panose="020B0A02020104020203" pitchFamily="34" charset="0"/>
            </a:endParaRPr>
          </a:p>
        </p:txBody>
      </p:sp>
      <p:pic>
        <p:nvPicPr>
          <p:cNvPr id="11" name="図 10"/>
          <p:cNvPicPr>
            <a:picLocks noChangeAspect="1"/>
          </p:cNvPicPr>
          <p:nvPr/>
        </p:nvPicPr>
        <p:blipFill rotWithShape="1">
          <a:blip r:embed="rId2">
            <a:extLst>
              <a:ext uri="{28A0092B-C50C-407E-A947-70E740481C1C}">
                <a14:useLocalDpi xmlns:a14="http://schemas.microsoft.com/office/drawing/2010/main" val="0"/>
              </a:ext>
            </a:extLst>
          </a:blip>
          <a:srcRect t="18627" b="9271"/>
          <a:stretch/>
        </p:blipFill>
        <p:spPr>
          <a:xfrm>
            <a:off x="0" y="3141476"/>
            <a:ext cx="6871144" cy="3096344"/>
          </a:xfrm>
          <a:prstGeom prst="rect">
            <a:avLst/>
          </a:prstGeom>
        </p:spPr>
      </p:pic>
      <p:grpSp>
        <p:nvGrpSpPr>
          <p:cNvPr id="14" name="グループ化 13"/>
          <p:cNvGrpSpPr/>
          <p:nvPr/>
        </p:nvGrpSpPr>
        <p:grpSpPr>
          <a:xfrm>
            <a:off x="97621" y="8121349"/>
            <a:ext cx="6662758" cy="1476782"/>
            <a:chOff x="162742" y="8303368"/>
            <a:chExt cx="6662758" cy="1476782"/>
          </a:xfrm>
        </p:grpSpPr>
        <p:pic>
          <p:nvPicPr>
            <p:cNvPr id="8" name="図 7"/>
            <p:cNvPicPr>
              <a:picLocks noChangeAspect="1"/>
            </p:cNvPicPr>
            <p:nvPr/>
          </p:nvPicPr>
          <p:blipFill rotWithShape="1">
            <a:blip r:embed="rId3" cstate="print">
              <a:extLst>
                <a:ext uri="{28A0092B-C50C-407E-A947-70E740481C1C}">
                  <a14:useLocalDpi xmlns:a14="http://schemas.microsoft.com/office/drawing/2010/main" val="0"/>
                </a:ext>
              </a:extLst>
            </a:blip>
            <a:srcRect l="13428" t="2307"/>
            <a:stretch/>
          </p:blipFill>
          <p:spPr>
            <a:xfrm>
              <a:off x="4879050" y="8319375"/>
              <a:ext cx="1946450" cy="1460775"/>
            </a:xfrm>
            <a:prstGeom prst="rect">
              <a:avLst/>
            </a:prstGeom>
          </p:spPr>
        </p:pic>
        <p:pic>
          <p:nvPicPr>
            <p:cNvPr id="12" name="図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742" y="8303368"/>
              <a:ext cx="1965556" cy="1474168"/>
            </a:xfrm>
            <a:prstGeom prst="rect">
              <a:avLst/>
            </a:prstGeom>
          </p:spPr>
        </p:pic>
        <p:pic>
          <p:nvPicPr>
            <p:cNvPr id="13" name="図 12"/>
            <p:cNvPicPr>
              <a:picLocks noChangeAspect="1"/>
            </p:cNvPicPr>
            <p:nvPr/>
          </p:nvPicPr>
          <p:blipFill rotWithShape="1">
            <a:blip r:embed="rId5" cstate="print">
              <a:extLst>
                <a:ext uri="{28A0092B-C50C-407E-A947-70E740481C1C}">
                  <a14:useLocalDpi xmlns:a14="http://schemas.microsoft.com/office/drawing/2010/main" val="0"/>
                </a:ext>
              </a:extLst>
            </a:blip>
            <a:srcRect t="1830" r="26182"/>
            <a:stretch/>
          </p:blipFill>
          <p:spPr>
            <a:xfrm>
              <a:off x="2360565" y="8303368"/>
              <a:ext cx="2286217" cy="1474168"/>
            </a:xfrm>
            <a:prstGeom prst="rect">
              <a:avLst/>
            </a:prstGeom>
          </p:spPr>
        </p:pic>
      </p:grpSp>
      <p:pic>
        <p:nvPicPr>
          <p:cNvPr id="15" name="図 14" descr="C:\Users\Kishimoto\Desktop\emblem_v2.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2106" y="160963"/>
            <a:ext cx="913130" cy="903605"/>
          </a:xfrm>
          <a:prstGeom prst="rect">
            <a:avLst/>
          </a:prstGeom>
          <a:noFill/>
          <a:ln>
            <a:noFill/>
          </a:ln>
        </p:spPr>
      </p:pic>
    </p:spTree>
    <p:extLst>
      <p:ext uri="{BB962C8B-B14F-4D97-AF65-F5344CB8AC3E}">
        <p14:creationId xmlns:p14="http://schemas.microsoft.com/office/powerpoint/2010/main" val="11735624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980728" y="225898"/>
            <a:ext cx="5146104" cy="769441"/>
          </a:xfrm>
          <a:prstGeom prst="rect">
            <a:avLst/>
          </a:prstGeom>
          <a:noFill/>
        </p:spPr>
        <p:txBody>
          <a:bodyPr wrap="square" rtlCol="0">
            <a:spAutoFit/>
          </a:bodyPr>
          <a:lstStyle/>
          <a:p>
            <a:pPr algn="ctr"/>
            <a:r>
              <a:rPr kumimoji="1" lang="en-US" altLang="ja-JP" sz="4400" dirty="0" smtClean="0">
                <a:latin typeface="Gill Sans Ultra Bold" panose="020B0A02020104020203" pitchFamily="34" charset="0"/>
              </a:rPr>
              <a:t>-</a:t>
            </a:r>
            <a:r>
              <a:rPr lang="en-US" altLang="ja-JP" sz="4400" dirty="0" smtClean="0">
                <a:latin typeface="Gill Sans Ultra Bold" panose="020B0A02020104020203" pitchFamily="34" charset="0"/>
              </a:rPr>
              <a:t>Introduction</a:t>
            </a:r>
            <a:r>
              <a:rPr kumimoji="1" lang="en-US" altLang="ja-JP" sz="4400" dirty="0" smtClean="0">
                <a:latin typeface="Gill Sans Ultra Bold" panose="020B0A02020104020203" pitchFamily="34" charset="0"/>
              </a:rPr>
              <a:t>-</a:t>
            </a:r>
            <a:endParaRPr kumimoji="1" lang="ja-JP" altLang="en-US" sz="4400" dirty="0">
              <a:latin typeface="Gill Sans Ultra Bold" panose="020B0A02020104020203" pitchFamily="34" charset="0"/>
            </a:endParaRPr>
          </a:p>
        </p:txBody>
      </p:sp>
      <p:sp>
        <p:nvSpPr>
          <p:cNvPr id="8" name="テキスト ボックス 7"/>
          <p:cNvSpPr txBox="1"/>
          <p:nvPr/>
        </p:nvSpPr>
        <p:spPr>
          <a:xfrm>
            <a:off x="2029430" y="776536"/>
            <a:ext cx="2799164" cy="461665"/>
          </a:xfrm>
          <a:prstGeom prst="rect">
            <a:avLst/>
          </a:prstGeom>
          <a:noFill/>
        </p:spPr>
        <p:txBody>
          <a:bodyPr wrap="none" rtlCol="0">
            <a:spAutoFit/>
          </a:bodyPr>
          <a:lstStyle/>
          <a:p>
            <a:pPr algn="ctr"/>
            <a:r>
              <a:rPr lang="en-US" altLang="ja-JP" sz="2400" b="1" u="sng" dirty="0" smtClean="0">
                <a:latin typeface="Times New Roman" panose="02020603050405020304" pitchFamily="18" charset="0"/>
                <a:cs typeface="Times New Roman" panose="02020603050405020304" pitchFamily="18" charset="0"/>
              </a:rPr>
              <a:t>-Members of OPU-</a:t>
            </a:r>
            <a:endParaRPr kumimoji="1" lang="ja-JP" altLang="en-US" sz="2400" b="1" u="sng" dirty="0">
              <a:latin typeface="Times New Roman" panose="02020603050405020304" pitchFamily="18" charset="0"/>
              <a:cs typeface="Times New Roman" panose="02020603050405020304" pitchFamily="18" charset="0"/>
            </a:endParaRPr>
          </a:p>
        </p:txBody>
      </p:sp>
      <p:sp>
        <p:nvSpPr>
          <p:cNvPr id="6" name="横巻き 5"/>
          <p:cNvSpPr/>
          <p:nvPr/>
        </p:nvSpPr>
        <p:spPr>
          <a:xfrm rot="21436880">
            <a:off x="2588847" y="1552427"/>
            <a:ext cx="3944268" cy="2173749"/>
          </a:xfrm>
          <a:prstGeom prst="horizontalScroll">
            <a:avLst/>
          </a:prstGeom>
          <a:solidFill>
            <a:schemeClr val="lt1">
              <a:alpha val="70000"/>
            </a:schemeClr>
          </a:solidFill>
          <a:ln w="76200"/>
        </p:spPr>
        <p:style>
          <a:lnRef idx="2">
            <a:schemeClr val="accent2"/>
          </a:lnRef>
          <a:fillRef idx="1">
            <a:schemeClr val="lt1"/>
          </a:fillRef>
          <a:effectRef idx="0">
            <a:schemeClr val="accent2"/>
          </a:effectRef>
          <a:fontRef idx="minor">
            <a:schemeClr val="dk1"/>
          </a:fontRef>
        </p:style>
        <p:txBody>
          <a:bodyPr wrap="square" lIns="90000" rIns="36000" rtlCol="0" anchor="ctr">
            <a:noAutofit/>
          </a:bodyPr>
          <a:lstStyle/>
          <a:p>
            <a:r>
              <a:rPr lang="en-US" altLang="ja-JP" sz="1600" b="1" dirty="0" smtClean="0">
                <a:solidFill>
                  <a:schemeClr val="tx1">
                    <a:lumMod val="85000"/>
                    <a:lumOff val="15000"/>
                  </a:schemeClr>
                </a:solidFill>
                <a:latin typeface="Times New Roman" panose="02020603050405020304" pitchFamily="18" charset="0"/>
                <a:cs typeface="Times New Roman" panose="02020603050405020304" pitchFamily="18" charset="0"/>
              </a:rPr>
              <a:t>Hello, I’m Yoshihisa.   Seeing Cambodian friends made me feel that speaking English was very important. So, I’m making effort to study English. I want to communicate with foreigners in English!</a:t>
            </a:r>
          </a:p>
        </p:txBody>
      </p:sp>
      <p:sp>
        <p:nvSpPr>
          <p:cNvPr id="5" name="AutoShape 2" descr="https://fbcdn-sphotos-d-a.akamaihd.net/hphotos-ak-xpf1/v/t1.0-9/10486129_10202645405118388_5598578074794172213_n.jpg?oh=0d684e6afc2d7acdf89e4b17c1e1c450&amp;oe=54EA13D7&amp;__gda__=1424545192_2809944fb752dcf990a72be14e9a014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 name="テキスト ボックス 8"/>
          <p:cNvSpPr txBox="1"/>
          <p:nvPr/>
        </p:nvSpPr>
        <p:spPr>
          <a:xfrm>
            <a:off x="288141" y="1483107"/>
            <a:ext cx="2117909"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r"/>
            <a:r>
              <a:rPr kumimoji="1" lang="en-US" altLang="ja-JP" b="1" dirty="0" smtClean="0">
                <a:latin typeface="Times New Roman" panose="02020603050405020304" pitchFamily="18" charset="0"/>
                <a:cs typeface="Times New Roman" panose="02020603050405020304" pitchFamily="18" charset="0"/>
              </a:rPr>
              <a:t>Yoshihisa </a:t>
            </a:r>
            <a:r>
              <a:rPr kumimoji="1" lang="en-US" altLang="ja-JP" b="1" dirty="0" err="1" smtClean="0">
                <a:latin typeface="Times New Roman" panose="02020603050405020304" pitchFamily="18" charset="0"/>
                <a:cs typeface="Times New Roman" panose="02020603050405020304" pitchFamily="18" charset="0"/>
              </a:rPr>
              <a:t>Itsu</a:t>
            </a:r>
            <a:r>
              <a:rPr lang="en-US" altLang="ja-JP" b="1" dirty="0" err="1" smtClean="0">
                <a:latin typeface="Times New Roman" panose="02020603050405020304" pitchFamily="18" charset="0"/>
                <a:cs typeface="Times New Roman" panose="02020603050405020304" pitchFamily="18" charset="0"/>
              </a:rPr>
              <a:t>kashi</a:t>
            </a:r>
            <a:endParaRPr kumimoji="1" lang="ja-JP" altLang="en-US" b="1" dirty="0">
              <a:latin typeface="Times New Roman" panose="02020603050405020304" pitchFamily="18" charset="0"/>
              <a:cs typeface="Times New Roman" panose="02020603050405020304" pitchFamily="18" charset="0"/>
            </a:endParaRPr>
          </a:p>
        </p:txBody>
      </p:sp>
      <p:sp>
        <p:nvSpPr>
          <p:cNvPr id="35" name="横巻き 34"/>
          <p:cNvSpPr/>
          <p:nvPr/>
        </p:nvSpPr>
        <p:spPr>
          <a:xfrm rot="194568">
            <a:off x="564724" y="4110388"/>
            <a:ext cx="3944268" cy="2689606"/>
          </a:xfrm>
          <a:prstGeom prst="horizontalScroll">
            <a:avLst/>
          </a:prstGeom>
          <a:solidFill>
            <a:schemeClr val="lt1">
              <a:alpha val="70000"/>
            </a:schemeClr>
          </a:solidFill>
          <a:ln w="76200"/>
        </p:spPr>
        <p:style>
          <a:lnRef idx="2">
            <a:schemeClr val="accent2"/>
          </a:lnRef>
          <a:fillRef idx="1">
            <a:schemeClr val="lt1"/>
          </a:fillRef>
          <a:effectRef idx="0">
            <a:schemeClr val="accent2"/>
          </a:effectRef>
          <a:fontRef idx="minor">
            <a:schemeClr val="dk1"/>
          </a:fontRef>
        </p:style>
        <p:txBody>
          <a:bodyPr wrap="square" lIns="90000" rIns="36000" rtlCol="0" anchor="ctr">
            <a:noAutofit/>
          </a:bodyPr>
          <a:lstStyle/>
          <a:p>
            <a:r>
              <a:rPr lang="en-US" altLang="ja-JP" sz="1600" b="1" dirty="0" smtClean="0">
                <a:solidFill>
                  <a:schemeClr val="tx1">
                    <a:lumMod val="85000"/>
                    <a:lumOff val="15000"/>
                  </a:schemeClr>
                </a:solidFill>
                <a:latin typeface="Times New Roman" panose="02020603050405020304" pitchFamily="18" charset="0"/>
                <a:cs typeface="Times New Roman" panose="02020603050405020304" pitchFamily="18" charset="0"/>
              </a:rPr>
              <a:t>Hi! I’m Hiroki! Call me </a:t>
            </a:r>
            <a:r>
              <a:rPr lang="en-US" altLang="ja-JP" sz="1600" b="1" dirty="0" err="1" smtClean="0">
                <a:solidFill>
                  <a:schemeClr val="tx1">
                    <a:lumMod val="85000"/>
                    <a:lumOff val="15000"/>
                  </a:schemeClr>
                </a:solidFill>
                <a:latin typeface="Times New Roman" panose="02020603050405020304" pitchFamily="18" charset="0"/>
                <a:cs typeface="Times New Roman" panose="02020603050405020304" pitchFamily="18" charset="0"/>
              </a:rPr>
              <a:t>Hiro</a:t>
            </a:r>
            <a:r>
              <a:rPr lang="en-US" altLang="ja-JP" sz="1600" b="1" dirty="0" smtClean="0">
                <a:solidFill>
                  <a:schemeClr val="tx1">
                    <a:lumMod val="85000"/>
                    <a:lumOff val="15000"/>
                  </a:schemeClr>
                </a:solidFill>
                <a:latin typeface="Times New Roman" panose="02020603050405020304" pitchFamily="18" charset="0"/>
                <a:cs typeface="Times New Roman" panose="02020603050405020304" pitchFamily="18" charset="0"/>
              </a:rPr>
              <a:t> or Hiroki! I like cooking, drinking, driving and so on. I am making a system to support teachers </a:t>
            </a:r>
            <a:r>
              <a:rPr lang="en-US" altLang="ja-JP" sz="1600" b="1" dirty="0">
                <a:solidFill>
                  <a:schemeClr val="tx1">
                    <a:lumMod val="85000"/>
                    <a:lumOff val="15000"/>
                  </a:schemeClr>
                </a:solidFill>
                <a:latin typeface="Times New Roman" panose="02020603050405020304" pitchFamily="18" charset="0"/>
                <a:cs typeface="Times New Roman" panose="02020603050405020304" pitchFamily="18" charset="0"/>
              </a:rPr>
              <a:t>working in special support education </a:t>
            </a:r>
            <a:r>
              <a:rPr lang="en-US" altLang="ja-JP" sz="1600" b="1" dirty="0" smtClean="0">
                <a:solidFill>
                  <a:schemeClr val="tx1">
                    <a:lumMod val="85000"/>
                    <a:lumOff val="15000"/>
                  </a:schemeClr>
                </a:solidFill>
                <a:latin typeface="Times New Roman" panose="02020603050405020304" pitchFamily="18" charset="0"/>
                <a:cs typeface="Times New Roman" panose="02020603050405020304" pitchFamily="18" charset="0"/>
              </a:rPr>
              <a:t>schools.</a:t>
            </a:r>
          </a:p>
          <a:p>
            <a:r>
              <a:rPr lang="en-US" altLang="ja-JP" sz="1600" b="1" dirty="0" smtClean="0">
                <a:solidFill>
                  <a:schemeClr val="tx1">
                    <a:lumMod val="85000"/>
                    <a:lumOff val="15000"/>
                  </a:schemeClr>
                </a:solidFill>
                <a:latin typeface="Times New Roman" panose="02020603050405020304" pitchFamily="18" charset="0"/>
                <a:cs typeface="Times New Roman" panose="02020603050405020304" pitchFamily="18" charset="0"/>
              </a:rPr>
              <a:t>Thanks to Cambodian Friends,  I can change myself. I will go Cambodia</a:t>
            </a:r>
            <a:r>
              <a:rPr lang="en-US" altLang="ja-JP" sz="1600" b="1" dirty="0" smtClean="0">
                <a:solidFill>
                  <a:schemeClr val="tx1">
                    <a:lumMod val="85000"/>
                    <a:lumOff val="15000"/>
                  </a:schemeClr>
                </a:solidFill>
                <a:latin typeface="Times New Roman" panose="02020603050405020304" pitchFamily="18" charset="0"/>
                <a:cs typeface="Times New Roman" panose="02020603050405020304" pitchFamily="18" charset="0"/>
                <a:sym typeface="Wingdings" panose="05000000000000000000" pitchFamily="2" charset="2"/>
              </a:rPr>
              <a:t>:-)</a:t>
            </a:r>
            <a:endParaRPr lang="en-US" altLang="ja-JP" sz="1600" b="1" dirty="0" smtClean="0">
              <a:solidFill>
                <a:schemeClr val="tx1">
                  <a:lumMod val="85000"/>
                  <a:lumOff val="15000"/>
                </a:schemeClr>
              </a:solidFill>
              <a:latin typeface="Times New Roman" panose="02020603050405020304" pitchFamily="18" charset="0"/>
              <a:cs typeface="Times New Roman" panose="02020603050405020304" pitchFamily="18" charset="0"/>
            </a:endParaRPr>
          </a:p>
        </p:txBody>
      </p:sp>
      <p:pic>
        <p:nvPicPr>
          <p:cNvPr id="36" name="図 35"/>
          <p:cNvPicPr>
            <a:picLocks noChangeAspect="1"/>
          </p:cNvPicPr>
          <p:nvPr/>
        </p:nvPicPr>
        <p:blipFill rotWithShape="1">
          <a:blip r:embed="rId2" cstate="print">
            <a:extLst>
              <a:ext uri="{28A0092B-C50C-407E-A947-70E740481C1C}">
                <a14:useLocalDpi xmlns:a14="http://schemas.microsoft.com/office/drawing/2010/main" val="0"/>
              </a:ext>
            </a:extLst>
          </a:blip>
          <a:srcRect l="21849" t="13147" r="21381" b="11110"/>
          <a:stretch/>
        </p:blipFill>
        <p:spPr>
          <a:xfrm rot="21339052">
            <a:off x="4748463" y="4469629"/>
            <a:ext cx="1776524" cy="17776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テキスト ボックス 36"/>
          <p:cNvSpPr txBox="1"/>
          <p:nvPr/>
        </p:nvSpPr>
        <p:spPr>
          <a:xfrm>
            <a:off x="4691003" y="4035496"/>
            <a:ext cx="1891444"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kumimoji="1" lang="en-US" altLang="ja-JP" b="1" dirty="0" smtClean="0">
                <a:latin typeface="Times New Roman" panose="02020603050405020304" pitchFamily="18" charset="0"/>
                <a:cs typeface="Times New Roman" panose="02020603050405020304" pitchFamily="18" charset="0"/>
              </a:rPr>
              <a:t>Hiroki Taniguchi</a:t>
            </a:r>
            <a:endParaRPr kumimoji="1" lang="ja-JP" altLang="en-US" b="1" dirty="0">
              <a:latin typeface="Times New Roman" panose="02020603050405020304" pitchFamily="18" charset="0"/>
              <a:cs typeface="Times New Roman" panose="02020603050405020304" pitchFamily="18" charset="0"/>
            </a:endParaRPr>
          </a:p>
        </p:txBody>
      </p:sp>
      <p:sp>
        <p:nvSpPr>
          <p:cNvPr id="45" name="横巻き 44"/>
          <p:cNvSpPr/>
          <p:nvPr/>
        </p:nvSpPr>
        <p:spPr>
          <a:xfrm rot="21418935">
            <a:off x="2587617" y="7154508"/>
            <a:ext cx="3944268" cy="2032209"/>
          </a:xfrm>
          <a:prstGeom prst="horizontalScroll">
            <a:avLst/>
          </a:prstGeom>
          <a:solidFill>
            <a:schemeClr val="lt1">
              <a:alpha val="70000"/>
            </a:schemeClr>
          </a:solidFill>
          <a:ln w="76200"/>
        </p:spPr>
        <p:style>
          <a:lnRef idx="2">
            <a:schemeClr val="accent2"/>
          </a:lnRef>
          <a:fillRef idx="1">
            <a:schemeClr val="lt1"/>
          </a:fillRef>
          <a:effectRef idx="0">
            <a:schemeClr val="accent2"/>
          </a:effectRef>
          <a:fontRef idx="minor">
            <a:schemeClr val="dk1"/>
          </a:fontRef>
        </p:style>
        <p:txBody>
          <a:bodyPr wrap="square" lIns="90000" rIns="36000" rtlCol="0" anchor="ctr">
            <a:noAutofit/>
          </a:bodyPr>
          <a:lstStyle/>
          <a:p>
            <a:r>
              <a:rPr lang="en-US" altLang="ja-JP" sz="1600" b="1" dirty="0">
                <a:latin typeface="Times New Roman"/>
                <a:cs typeface="Times New Roman"/>
              </a:rPr>
              <a:t>Hi , Everyone! Please call me Ryo! I have never been </a:t>
            </a:r>
            <a:r>
              <a:rPr lang="en-US" altLang="ja-JP" sz="1600" b="1" dirty="0" smtClean="0">
                <a:latin typeface="Times New Roman"/>
                <a:cs typeface="Times New Roman"/>
              </a:rPr>
              <a:t> </a:t>
            </a:r>
            <a:r>
              <a:rPr lang="en-US" altLang="ja-JP" sz="1600" b="1" dirty="0">
                <a:latin typeface="Times New Roman"/>
                <a:cs typeface="Times New Roman"/>
              </a:rPr>
              <a:t>abroad. So, I want to visit many foreign countries in the future. The world has many things which I don’t </a:t>
            </a:r>
            <a:r>
              <a:rPr lang="en-US" altLang="ja-JP" sz="1600" b="1" dirty="0" smtClean="0">
                <a:latin typeface="Times New Roman"/>
                <a:cs typeface="Times New Roman"/>
              </a:rPr>
              <a:t>know!</a:t>
            </a:r>
            <a:r>
              <a:rPr lang="en-US" altLang="ja-JP" sz="1600" b="1" dirty="0">
                <a:latin typeface="Times New Roman"/>
                <a:cs typeface="Times New Roman"/>
              </a:rPr>
              <a:t>!</a:t>
            </a:r>
            <a:endParaRPr lang="en-US" altLang="ja-JP" sz="1600" b="1" dirty="0">
              <a:solidFill>
                <a:schemeClr val="tx1">
                  <a:lumMod val="85000"/>
                  <a:lumOff val="15000"/>
                </a:schemeClr>
              </a:solidFill>
              <a:latin typeface="Times New Roman"/>
              <a:cs typeface="Times New Roman"/>
            </a:endParaRPr>
          </a:p>
        </p:txBody>
      </p:sp>
      <p:sp>
        <p:nvSpPr>
          <p:cNvPr id="47" name="テキスト ボックス 46"/>
          <p:cNvSpPr txBox="1"/>
          <p:nvPr/>
        </p:nvSpPr>
        <p:spPr>
          <a:xfrm>
            <a:off x="425021" y="6836542"/>
            <a:ext cx="1891444"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kumimoji="1" lang="en-US" altLang="ja-JP" b="1" dirty="0" smtClean="0">
                <a:latin typeface="Times New Roman" panose="02020603050405020304" pitchFamily="18" charset="0"/>
                <a:cs typeface="Times New Roman" panose="02020603050405020304" pitchFamily="18" charset="0"/>
              </a:rPr>
              <a:t>Ryosuke Nagai</a:t>
            </a:r>
            <a:endParaRPr kumimoji="1" lang="ja-JP" altLang="en-US" b="1" dirty="0">
              <a:latin typeface="Times New Roman" panose="02020603050405020304" pitchFamily="18" charset="0"/>
              <a:cs typeface="Times New Roman" panose="02020603050405020304" pitchFamily="18" charset="0"/>
            </a:endParaRPr>
          </a:p>
        </p:txBody>
      </p:sp>
      <p:pic>
        <p:nvPicPr>
          <p:cNvPr id="2" name="図 1" descr="10689545_1475221126091750_873300690704582813_n.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59573">
            <a:off x="580002" y="7438790"/>
            <a:ext cx="1765056" cy="16837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図 2"/>
          <p:cNvPicPr>
            <a:picLocks noChangeAspect="1"/>
          </p:cNvPicPr>
          <p:nvPr/>
        </p:nvPicPr>
        <p:blipFill>
          <a:blip r:embed="rId4"/>
          <a:stretch>
            <a:fillRect/>
          </a:stretch>
        </p:blipFill>
        <p:spPr>
          <a:xfrm rot="309748">
            <a:off x="288139" y="2007546"/>
            <a:ext cx="2117912" cy="15884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円形吹き出し 13"/>
          <p:cNvSpPr/>
          <p:nvPr/>
        </p:nvSpPr>
        <p:spPr>
          <a:xfrm>
            <a:off x="491809" y="3658313"/>
            <a:ext cx="1378902" cy="552464"/>
          </a:xfrm>
          <a:prstGeom prst="wedgeEllipseCallout">
            <a:avLst>
              <a:gd name="adj1" fmla="val 924"/>
              <a:gd name="adj2" fmla="val -90126"/>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altLang="ja-JP" sz="1200" b="1" dirty="0" smtClean="0">
                <a:latin typeface="Times New Roman" panose="02020603050405020304" pitchFamily="18" charset="0"/>
                <a:cs typeface="Times New Roman" panose="02020603050405020304" pitchFamily="18" charset="0"/>
              </a:rPr>
              <a:t>I always smile!!!</a:t>
            </a:r>
          </a:p>
        </p:txBody>
      </p:sp>
      <p:sp>
        <p:nvSpPr>
          <p:cNvPr id="15" name="円形吹き出し 14"/>
          <p:cNvSpPr/>
          <p:nvPr/>
        </p:nvSpPr>
        <p:spPr>
          <a:xfrm>
            <a:off x="4648694" y="6468744"/>
            <a:ext cx="1588618" cy="737130"/>
          </a:xfrm>
          <a:prstGeom prst="wedgeEllipseCallout">
            <a:avLst>
              <a:gd name="adj1" fmla="val 16673"/>
              <a:gd name="adj2" fmla="val -83919"/>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altLang="ja-JP" sz="1200" b="1" dirty="0" smtClean="0">
                <a:latin typeface="Times New Roman" panose="02020603050405020304" pitchFamily="18" charset="0"/>
                <a:cs typeface="Times New Roman" panose="02020603050405020304" pitchFamily="18" charset="0"/>
              </a:rPr>
              <a:t>I love Cambodian friends :-D</a:t>
            </a:r>
          </a:p>
        </p:txBody>
      </p:sp>
    </p:spTree>
    <p:extLst>
      <p:ext uri="{BB962C8B-B14F-4D97-AF65-F5344CB8AC3E}">
        <p14:creationId xmlns:p14="http://schemas.microsoft.com/office/powerpoint/2010/main" val="2747607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331303" y="1436473"/>
            <a:ext cx="2117909"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kumimoji="1" lang="en-US" altLang="ja-JP" b="1" dirty="0" err="1" smtClean="0">
                <a:latin typeface="Times New Roman" panose="02020603050405020304" pitchFamily="18" charset="0"/>
                <a:cs typeface="Times New Roman" panose="02020603050405020304" pitchFamily="18" charset="0"/>
              </a:rPr>
              <a:t>Corentin</a:t>
            </a:r>
            <a:r>
              <a:rPr lang="en-US" altLang="ja-JP" b="1" dirty="0">
                <a:latin typeface="Times New Roman" panose="02020603050405020304" pitchFamily="18" charset="0"/>
                <a:cs typeface="Times New Roman" panose="02020603050405020304" pitchFamily="18" charset="0"/>
              </a:rPr>
              <a:t> </a:t>
            </a:r>
            <a:r>
              <a:rPr lang="en-US" altLang="ja-JP" b="1" dirty="0" err="1">
                <a:latin typeface="Times New Roman" panose="02020603050405020304" pitchFamily="18" charset="0"/>
                <a:cs typeface="Times New Roman" panose="02020603050405020304" pitchFamily="18" charset="0"/>
              </a:rPr>
              <a:t>Jouault</a:t>
            </a:r>
            <a:r>
              <a:rPr lang="en-US" altLang="ja-JP" b="1" dirty="0">
                <a:latin typeface="Times New Roman" panose="02020603050405020304" pitchFamily="18" charset="0"/>
                <a:cs typeface="Times New Roman" panose="02020603050405020304" pitchFamily="18" charset="0"/>
              </a:rPr>
              <a:t> </a:t>
            </a:r>
            <a:endParaRPr kumimoji="1" lang="ja-JP" altLang="en-US" b="1" dirty="0">
              <a:latin typeface="Times New Roman" panose="02020603050405020304" pitchFamily="18" charset="0"/>
              <a:cs typeface="Times New Roman" panose="02020603050405020304" pitchFamily="18" charset="0"/>
            </a:endParaRPr>
          </a:p>
        </p:txBody>
      </p:sp>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6783" t="35597" r="22109" b="35597"/>
          <a:stretch/>
        </p:blipFill>
        <p:spPr bwMode="auto">
          <a:xfrm rot="21429692">
            <a:off x="4724576" y="4624583"/>
            <a:ext cx="1614204" cy="16522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2" name="横巻き 11"/>
          <p:cNvSpPr/>
          <p:nvPr/>
        </p:nvSpPr>
        <p:spPr>
          <a:xfrm rot="190556">
            <a:off x="414198" y="4311376"/>
            <a:ext cx="3960440" cy="2032209"/>
          </a:xfrm>
          <a:prstGeom prst="horizontalScroll">
            <a:avLst/>
          </a:prstGeom>
          <a:solidFill>
            <a:schemeClr val="lt1">
              <a:alpha val="70000"/>
            </a:schemeClr>
          </a:solidFill>
          <a:ln w="76200"/>
        </p:spPr>
        <p:style>
          <a:lnRef idx="2">
            <a:schemeClr val="accent2"/>
          </a:lnRef>
          <a:fillRef idx="1">
            <a:schemeClr val="lt1"/>
          </a:fillRef>
          <a:effectRef idx="0">
            <a:schemeClr val="accent2"/>
          </a:effectRef>
          <a:fontRef idx="minor">
            <a:schemeClr val="dk1"/>
          </a:fontRef>
        </p:style>
        <p:txBody>
          <a:bodyPr wrap="square" lIns="90000" rIns="36000" rtlCol="0" anchor="ctr">
            <a:normAutofit fontScale="92500"/>
          </a:bodyPr>
          <a:lstStyle/>
          <a:p>
            <a:pPr algn="just"/>
            <a:r>
              <a:rPr lang="en-US" altLang="ja-JP" sz="1600" b="1" dirty="0">
                <a:solidFill>
                  <a:schemeClr val="tx1">
                    <a:lumMod val="85000"/>
                    <a:lumOff val="15000"/>
                  </a:schemeClr>
                </a:solidFill>
                <a:latin typeface="Times New Roman" panose="02020603050405020304" pitchFamily="18" charset="0"/>
                <a:cs typeface="Times New Roman" panose="02020603050405020304" pitchFamily="18" charset="0"/>
              </a:rPr>
              <a:t>I like meeting </a:t>
            </a:r>
            <a:r>
              <a:rPr lang="en-US" altLang="ja-JP" sz="1600" b="1" dirty="0" smtClean="0">
                <a:solidFill>
                  <a:schemeClr val="tx1">
                    <a:lumMod val="85000"/>
                    <a:lumOff val="15000"/>
                  </a:schemeClr>
                </a:solidFill>
                <a:latin typeface="Times New Roman" panose="02020603050405020304" pitchFamily="18" charset="0"/>
                <a:cs typeface="Times New Roman" panose="02020603050405020304" pitchFamily="18" charset="0"/>
              </a:rPr>
              <a:t>and talking with someone. </a:t>
            </a:r>
            <a:r>
              <a:rPr lang="en-US" altLang="ja-JP" sz="1600" b="1" dirty="0">
                <a:solidFill>
                  <a:schemeClr val="tx1">
                    <a:lumMod val="85000"/>
                    <a:lumOff val="15000"/>
                  </a:schemeClr>
                </a:solidFill>
                <a:latin typeface="Times New Roman" panose="02020603050405020304" pitchFamily="18" charset="0"/>
                <a:cs typeface="Times New Roman" panose="02020603050405020304" pitchFamily="18" charset="0"/>
              </a:rPr>
              <a:t>So this program </a:t>
            </a:r>
            <a:r>
              <a:rPr lang="en-US" altLang="ja-JP" sz="1600" b="1" dirty="0" smtClean="0">
                <a:solidFill>
                  <a:schemeClr val="tx1">
                    <a:lumMod val="85000"/>
                    <a:lumOff val="15000"/>
                  </a:schemeClr>
                </a:solidFill>
                <a:latin typeface="Times New Roman" panose="02020603050405020304" pitchFamily="18" charset="0"/>
                <a:cs typeface="Times New Roman" panose="02020603050405020304" pitchFamily="18" charset="0"/>
              </a:rPr>
              <a:t>was delightful </a:t>
            </a:r>
            <a:r>
              <a:rPr lang="en-US" altLang="ja-JP" sz="1600" b="1" dirty="0">
                <a:solidFill>
                  <a:schemeClr val="tx1">
                    <a:lumMod val="85000"/>
                    <a:lumOff val="15000"/>
                  </a:schemeClr>
                </a:solidFill>
                <a:latin typeface="Times New Roman" panose="02020603050405020304" pitchFamily="18" charset="0"/>
                <a:cs typeface="Times New Roman" panose="02020603050405020304" pitchFamily="18" charset="0"/>
              </a:rPr>
              <a:t>for me. I’ll start working in April 2015, </a:t>
            </a:r>
            <a:r>
              <a:rPr lang="en-US" altLang="ja-JP" sz="1600" b="1" dirty="0" smtClean="0">
                <a:solidFill>
                  <a:schemeClr val="tx1">
                    <a:lumMod val="85000"/>
                    <a:lumOff val="15000"/>
                  </a:schemeClr>
                </a:solidFill>
                <a:latin typeface="Times New Roman" panose="02020603050405020304" pitchFamily="18" charset="0"/>
                <a:cs typeface="Times New Roman" panose="02020603050405020304" pitchFamily="18" charset="0"/>
              </a:rPr>
              <a:t>so </a:t>
            </a:r>
            <a:r>
              <a:rPr lang="en-US" altLang="ja-JP" sz="1600" b="1" dirty="0">
                <a:solidFill>
                  <a:schemeClr val="tx1">
                    <a:lumMod val="85000"/>
                    <a:lumOff val="15000"/>
                  </a:schemeClr>
                </a:solidFill>
                <a:latin typeface="Times New Roman" panose="02020603050405020304" pitchFamily="18" charset="0"/>
                <a:cs typeface="Times New Roman" panose="02020603050405020304" pitchFamily="18" charset="0"/>
              </a:rPr>
              <a:t>by then, I plan to travel to </a:t>
            </a:r>
            <a:r>
              <a:rPr lang="en-US" altLang="ja-JP" sz="1600" b="1" dirty="0" smtClean="0">
                <a:solidFill>
                  <a:schemeClr val="tx1">
                    <a:lumMod val="85000"/>
                    <a:lumOff val="15000"/>
                  </a:schemeClr>
                </a:solidFill>
                <a:latin typeface="Times New Roman" panose="02020603050405020304" pitchFamily="18" charset="0"/>
                <a:cs typeface="Times New Roman" panose="02020603050405020304" pitchFamily="18" charset="0"/>
              </a:rPr>
              <a:t>Cambodia. Now</a:t>
            </a:r>
            <a:r>
              <a:rPr lang="en-US" altLang="ja-JP" sz="1600" b="1" dirty="0">
                <a:solidFill>
                  <a:schemeClr val="tx1">
                    <a:lumMod val="85000"/>
                    <a:lumOff val="15000"/>
                  </a:schemeClr>
                </a:solidFill>
                <a:latin typeface="Times New Roman" panose="02020603050405020304" pitchFamily="18" charset="0"/>
                <a:cs typeface="Times New Roman" panose="02020603050405020304" pitchFamily="18" charset="0"/>
              </a:rPr>
              <a:t>, I start studying English again</a:t>
            </a:r>
            <a:r>
              <a:rPr lang="ja-JP" altLang="en-US" sz="16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ja-JP" sz="1600" b="1" dirty="0">
                <a:solidFill>
                  <a:schemeClr val="tx1">
                    <a:lumMod val="85000"/>
                    <a:lumOff val="15000"/>
                  </a:schemeClr>
                </a:solidFill>
                <a:latin typeface="Times New Roman" panose="02020603050405020304" pitchFamily="18" charset="0"/>
                <a:cs typeface="Times New Roman" panose="02020603050405020304" pitchFamily="18" charset="0"/>
              </a:rPr>
              <a:t>by listening </a:t>
            </a:r>
            <a:r>
              <a:rPr lang="en-US" altLang="ja-JP" sz="1600" b="1" dirty="0" smtClean="0">
                <a:solidFill>
                  <a:schemeClr val="tx1">
                    <a:lumMod val="85000"/>
                    <a:lumOff val="15000"/>
                  </a:schemeClr>
                </a:solidFill>
                <a:latin typeface="Times New Roman" panose="02020603050405020304" pitchFamily="18" charset="0"/>
                <a:cs typeface="Times New Roman" panose="02020603050405020304" pitchFamily="18" charset="0"/>
              </a:rPr>
              <a:t>to presentations </a:t>
            </a:r>
            <a:r>
              <a:rPr lang="en-US" altLang="ja-JP" sz="1600" b="1" dirty="0">
                <a:solidFill>
                  <a:schemeClr val="tx1">
                    <a:lumMod val="85000"/>
                    <a:lumOff val="15000"/>
                  </a:schemeClr>
                </a:solidFill>
                <a:latin typeface="Times New Roman" panose="02020603050405020304" pitchFamily="18" charset="0"/>
                <a:cs typeface="Times New Roman" panose="02020603050405020304" pitchFamily="18" charset="0"/>
              </a:rPr>
              <a:t>in English.</a:t>
            </a:r>
          </a:p>
        </p:txBody>
      </p:sp>
      <p:sp>
        <p:nvSpPr>
          <p:cNvPr id="13" name="テキスト ボックス 12"/>
          <p:cNvSpPr txBox="1"/>
          <p:nvPr/>
        </p:nvSpPr>
        <p:spPr>
          <a:xfrm>
            <a:off x="4376832" y="4018563"/>
            <a:ext cx="2117909"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kumimoji="1" lang="en-US" altLang="ja-JP" b="1" dirty="0" smtClean="0">
                <a:latin typeface="Times New Roman" panose="02020603050405020304" pitchFamily="18" charset="0"/>
                <a:cs typeface="Times New Roman" panose="02020603050405020304" pitchFamily="18" charset="0"/>
              </a:rPr>
              <a:t>Kazuki </a:t>
            </a:r>
            <a:r>
              <a:rPr kumimoji="1" lang="en-US" altLang="ja-JP" b="1" dirty="0" err="1" smtClean="0">
                <a:latin typeface="Times New Roman" panose="02020603050405020304" pitchFamily="18" charset="0"/>
                <a:cs typeface="Times New Roman" panose="02020603050405020304" pitchFamily="18" charset="0"/>
              </a:rPr>
              <a:t>Kishimoto</a:t>
            </a:r>
            <a:endParaRPr kumimoji="1" lang="ja-JP" altLang="en-US" b="1" dirty="0">
              <a:latin typeface="Times New Roman" panose="02020603050405020304" pitchFamily="18" charset="0"/>
              <a:cs typeface="Times New Roman" panose="02020603050405020304" pitchFamily="18" charset="0"/>
            </a:endParaRPr>
          </a:p>
        </p:txBody>
      </p:sp>
      <p:grpSp>
        <p:nvGrpSpPr>
          <p:cNvPr id="3" name="グループ化 2"/>
          <p:cNvGrpSpPr/>
          <p:nvPr/>
        </p:nvGrpSpPr>
        <p:grpSpPr>
          <a:xfrm rot="21445412">
            <a:off x="2536058" y="1887561"/>
            <a:ext cx="3944268" cy="2032209"/>
            <a:chOff x="2492896" y="2360712"/>
            <a:chExt cx="3944268" cy="2032209"/>
          </a:xfrm>
        </p:grpSpPr>
        <p:sp>
          <p:nvSpPr>
            <p:cNvPr id="6" name="横巻き 5"/>
            <p:cNvSpPr/>
            <p:nvPr/>
          </p:nvSpPr>
          <p:spPr>
            <a:xfrm>
              <a:off x="2492896" y="2360712"/>
              <a:ext cx="3944268" cy="2032209"/>
            </a:xfrm>
            <a:prstGeom prst="horizontalScroll">
              <a:avLst/>
            </a:prstGeom>
            <a:solidFill>
              <a:schemeClr val="lt1">
                <a:alpha val="70000"/>
              </a:schemeClr>
            </a:solidFill>
            <a:ln w="76200"/>
          </p:spPr>
          <p:style>
            <a:lnRef idx="2">
              <a:schemeClr val="accent2"/>
            </a:lnRef>
            <a:fillRef idx="1">
              <a:schemeClr val="lt1"/>
            </a:fillRef>
            <a:effectRef idx="0">
              <a:schemeClr val="accent2"/>
            </a:effectRef>
            <a:fontRef idx="minor">
              <a:schemeClr val="dk1"/>
            </a:fontRef>
          </p:style>
          <p:txBody>
            <a:bodyPr wrap="square" lIns="90000" rIns="36000" rtlCol="0" anchor="ctr">
              <a:noAutofit/>
            </a:bodyPr>
            <a:lstStyle/>
            <a:p>
              <a:r>
                <a:rPr lang="en-US" altLang="ja-JP" sz="1600" b="1" dirty="0" smtClean="0">
                  <a:solidFill>
                    <a:schemeClr val="tx1">
                      <a:lumMod val="85000"/>
                      <a:lumOff val="15000"/>
                    </a:schemeClr>
                  </a:solidFill>
                  <a:latin typeface="Times New Roman" panose="02020603050405020304" pitchFamily="18" charset="0"/>
                  <a:cs typeface="Times New Roman" panose="02020603050405020304" pitchFamily="18" charset="0"/>
                </a:rPr>
                <a:t> </a:t>
              </a:r>
              <a:endParaRPr lang="en-US" altLang="ja-JP" sz="16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 name="正方形/長方形 1"/>
            <p:cNvSpPr/>
            <p:nvPr/>
          </p:nvSpPr>
          <p:spPr>
            <a:xfrm>
              <a:off x="2852936" y="2776652"/>
              <a:ext cx="3429000" cy="1200329"/>
            </a:xfrm>
            <a:prstGeom prst="rect">
              <a:avLst/>
            </a:prstGeom>
          </p:spPr>
          <p:txBody>
            <a:bodyPr>
              <a:spAutoFit/>
            </a:bodyPr>
            <a:lstStyle/>
            <a:p>
              <a:pPr algn="just"/>
              <a:r>
                <a:rPr lang="en-US" altLang="ja-JP" b="1" dirty="0" smtClean="0">
                  <a:latin typeface="Times New Roman"/>
                  <a:cs typeface="Times New Roman"/>
                </a:rPr>
                <a:t>Hello ! Please call me John ! It is a pleasure to get to know people from Cambodia. I like to learn about other countries' culture.</a:t>
              </a:r>
              <a:endParaRPr lang="ja-JP" altLang="ja-JP" b="1" dirty="0">
                <a:latin typeface="Times New Roman"/>
                <a:cs typeface="Times New Roman"/>
              </a:endParaRPr>
            </a:p>
          </p:txBody>
        </p:sp>
      </p:grpSp>
      <p:pic>
        <p:nvPicPr>
          <p:cNvPr id="14" name="図 13"/>
          <p:cNvPicPr>
            <a:picLocks noChangeAspect="1"/>
          </p:cNvPicPr>
          <p:nvPr/>
        </p:nvPicPr>
        <p:blipFill>
          <a:blip r:embed="rId3"/>
          <a:stretch>
            <a:fillRect/>
          </a:stretch>
        </p:blipFill>
        <p:spPr>
          <a:xfrm>
            <a:off x="591842" y="1967561"/>
            <a:ext cx="1601416" cy="18722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横巻き 14"/>
          <p:cNvSpPr/>
          <p:nvPr/>
        </p:nvSpPr>
        <p:spPr>
          <a:xfrm rot="21441260">
            <a:off x="1943301" y="6737728"/>
            <a:ext cx="4739435" cy="2771723"/>
          </a:xfrm>
          <a:prstGeom prst="horizontalScroll">
            <a:avLst>
              <a:gd name="adj" fmla="val 12904"/>
            </a:avLst>
          </a:prstGeom>
          <a:solidFill>
            <a:schemeClr val="lt1">
              <a:alpha val="70000"/>
            </a:schemeClr>
          </a:solidFill>
          <a:ln w="76200"/>
        </p:spPr>
        <p:style>
          <a:lnRef idx="2">
            <a:schemeClr val="accent2"/>
          </a:lnRef>
          <a:fillRef idx="1">
            <a:schemeClr val="lt1"/>
          </a:fillRef>
          <a:effectRef idx="0">
            <a:schemeClr val="accent2"/>
          </a:effectRef>
          <a:fontRef idx="minor">
            <a:schemeClr val="dk1"/>
          </a:fontRef>
        </p:style>
        <p:txBody>
          <a:bodyPr wrap="square" lIns="90000" rIns="36000" rtlCol="0" anchor="ctr">
            <a:noAutofit/>
          </a:bodyPr>
          <a:lstStyle/>
          <a:p>
            <a:pPr algn="just"/>
            <a:r>
              <a:rPr lang="en-US" altLang="ja-JP" sz="1600" b="1" dirty="0" smtClean="0">
                <a:solidFill>
                  <a:schemeClr val="tx1">
                    <a:lumMod val="85000"/>
                    <a:lumOff val="15000"/>
                  </a:schemeClr>
                </a:solidFill>
                <a:latin typeface="Times New Roman" panose="02020603050405020304" pitchFamily="18" charset="0"/>
                <a:cs typeface="Times New Roman" panose="02020603050405020304" pitchFamily="18" charset="0"/>
              </a:rPr>
              <a:t>Hi, I’m Emmanuel AYEDOUN, international student at </a:t>
            </a:r>
            <a:r>
              <a:rPr lang="en-US" altLang="ja-JP" sz="1600" b="1" dirty="0">
                <a:solidFill>
                  <a:schemeClr val="tx1">
                    <a:lumMod val="85000"/>
                    <a:lumOff val="15000"/>
                  </a:schemeClr>
                </a:solidFill>
                <a:latin typeface="Times New Roman" panose="02020603050405020304" pitchFamily="18" charset="0"/>
                <a:cs typeface="Times New Roman" panose="02020603050405020304" pitchFamily="18" charset="0"/>
              </a:rPr>
              <a:t>OPU. I’m an open person, that’s maybe why </a:t>
            </a:r>
            <a:r>
              <a:rPr lang="en-US" altLang="ja-JP" sz="1600" b="1" dirty="0" smtClean="0">
                <a:solidFill>
                  <a:schemeClr val="tx1">
                    <a:lumMod val="85000"/>
                    <a:lumOff val="15000"/>
                  </a:schemeClr>
                </a:solidFill>
                <a:latin typeface="Times New Roman" panose="02020603050405020304" pitchFamily="18" charset="0"/>
                <a:cs typeface="Times New Roman" panose="02020603050405020304" pitchFamily="18" charset="0"/>
              </a:rPr>
              <a:t>I've </a:t>
            </a:r>
            <a:r>
              <a:rPr lang="en-US" altLang="ja-JP" sz="1600" b="1" dirty="0">
                <a:solidFill>
                  <a:schemeClr val="tx1">
                    <a:lumMod val="85000"/>
                    <a:lumOff val="15000"/>
                  </a:schemeClr>
                </a:solidFill>
                <a:latin typeface="Times New Roman" panose="02020603050405020304" pitchFamily="18" charset="0"/>
                <a:cs typeface="Times New Roman" panose="02020603050405020304" pitchFamily="18" charset="0"/>
              </a:rPr>
              <a:t>got so many friends </a:t>
            </a:r>
            <a:r>
              <a:rPr lang="en-US" altLang="ja-JP" sz="1600" b="1" dirty="0" smtClean="0">
                <a:solidFill>
                  <a:schemeClr val="tx1">
                    <a:lumMod val="85000"/>
                    <a:lumOff val="15000"/>
                  </a:schemeClr>
                </a:solidFill>
                <a:latin typeface="Times New Roman" panose="02020603050405020304" pitchFamily="18" charset="0"/>
                <a:cs typeface="Times New Roman" panose="02020603050405020304" pitchFamily="18" charset="0"/>
              </a:rPr>
              <a:t>from all over the world.  </a:t>
            </a:r>
            <a:r>
              <a:rPr lang="en-US" altLang="ja-JP" sz="1600" b="1" dirty="0">
                <a:solidFill>
                  <a:schemeClr val="tx1">
                    <a:lumMod val="85000"/>
                    <a:lumOff val="15000"/>
                  </a:schemeClr>
                </a:solidFill>
                <a:latin typeface="Times New Roman" panose="02020603050405020304" pitchFamily="18" charset="0"/>
                <a:cs typeface="Times New Roman" panose="02020603050405020304" pitchFamily="18" charset="0"/>
              </a:rPr>
              <a:t>Whatever happen, </a:t>
            </a:r>
            <a:r>
              <a:rPr lang="en-US" altLang="ja-JP" sz="1600" b="1" dirty="0" err="1">
                <a:solidFill>
                  <a:schemeClr val="tx1">
                    <a:lumMod val="85000"/>
                    <a:lumOff val="15000"/>
                  </a:schemeClr>
                </a:solidFill>
                <a:latin typeface="Times New Roman" panose="02020603050405020304" pitchFamily="18" charset="0"/>
                <a:cs typeface="Times New Roman" panose="02020603050405020304" pitchFamily="18" charset="0"/>
              </a:rPr>
              <a:t>i</a:t>
            </a:r>
            <a:r>
              <a:rPr lang="en-US" altLang="ja-JP" sz="1600" b="1" dirty="0">
                <a:solidFill>
                  <a:schemeClr val="tx1">
                    <a:lumMod val="85000"/>
                    <a:lumOff val="15000"/>
                  </a:schemeClr>
                </a:solidFill>
                <a:latin typeface="Times New Roman" panose="02020603050405020304" pitchFamily="18" charset="0"/>
                <a:cs typeface="Times New Roman" panose="02020603050405020304" pitchFamily="18" charset="0"/>
              </a:rPr>
              <a:t> always do my best to keep calm and be </a:t>
            </a:r>
            <a:r>
              <a:rPr lang="en-US" altLang="ja-JP" sz="1600" b="1" dirty="0" smtClean="0">
                <a:solidFill>
                  <a:schemeClr val="tx1">
                    <a:lumMod val="85000"/>
                    <a:lumOff val="15000"/>
                  </a:schemeClr>
                </a:solidFill>
                <a:latin typeface="Times New Roman" panose="02020603050405020304" pitchFamily="18" charset="0"/>
                <a:cs typeface="Times New Roman" panose="02020603050405020304" pitchFamily="18" charset="0"/>
              </a:rPr>
              <a:t>positive. Besides </a:t>
            </a:r>
            <a:r>
              <a:rPr lang="en-US" altLang="ja-JP" sz="1600" b="1" dirty="0">
                <a:solidFill>
                  <a:schemeClr val="tx1">
                    <a:lumMod val="85000"/>
                    <a:lumOff val="15000"/>
                  </a:schemeClr>
                </a:solidFill>
                <a:latin typeface="Times New Roman" panose="02020603050405020304" pitchFamily="18" charset="0"/>
                <a:cs typeface="Times New Roman" panose="02020603050405020304" pitchFamily="18" charset="0"/>
              </a:rPr>
              <a:t>watching soccer</a:t>
            </a:r>
            <a:r>
              <a:rPr lang="en-US" altLang="ja-JP" sz="1600" b="1" dirty="0" smtClean="0">
                <a:solidFill>
                  <a:schemeClr val="tx1">
                    <a:lumMod val="85000"/>
                    <a:lumOff val="15000"/>
                  </a:schemeClr>
                </a:solidFill>
                <a:latin typeface="Times New Roman" panose="02020603050405020304" pitchFamily="18" charset="0"/>
                <a:cs typeface="Times New Roman" panose="02020603050405020304" pitchFamily="18" charset="0"/>
              </a:rPr>
              <a:t>(I'm </a:t>
            </a:r>
            <a:r>
              <a:rPr lang="en-US" altLang="ja-JP" sz="1600" b="1" dirty="0">
                <a:solidFill>
                  <a:schemeClr val="tx1">
                    <a:lumMod val="85000"/>
                    <a:lumOff val="15000"/>
                  </a:schemeClr>
                </a:solidFill>
                <a:latin typeface="Times New Roman" panose="02020603050405020304" pitchFamily="18" charset="0"/>
                <a:cs typeface="Times New Roman" panose="02020603050405020304" pitchFamily="18" charset="0"/>
              </a:rPr>
              <a:t>a fan of Real Madrid </a:t>
            </a:r>
            <a:r>
              <a:rPr lang="en-US" altLang="ja-JP" sz="1600" b="1" dirty="0" smtClean="0">
                <a:solidFill>
                  <a:schemeClr val="tx1">
                    <a:lumMod val="85000"/>
                    <a:lumOff val="15000"/>
                  </a:schemeClr>
                </a:solidFill>
                <a:latin typeface="Times New Roman" panose="02020603050405020304" pitchFamily="18" charset="0"/>
                <a:cs typeface="Times New Roman" panose="02020603050405020304" pitchFamily="18" charset="0"/>
              </a:rPr>
              <a:t>CF)</a:t>
            </a:r>
            <a:r>
              <a:rPr lang="en-US" altLang="ja-JP" sz="1600" b="1" dirty="0">
                <a:solidFill>
                  <a:schemeClr val="tx1">
                    <a:lumMod val="85000"/>
                    <a:lumOff val="15000"/>
                  </a:schemeClr>
                </a:solidFill>
                <a:latin typeface="Times New Roman" panose="02020603050405020304" pitchFamily="18" charset="0"/>
                <a:cs typeface="Times New Roman" panose="02020603050405020304" pitchFamily="18" charset="0"/>
              </a:rPr>
              <a:t>, camping or just hanging out with </a:t>
            </a:r>
            <a:r>
              <a:rPr lang="en-US" altLang="ja-JP" sz="1600" b="1" dirty="0" smtClean="0">
                <a:solidFill>
                  <a:schemeClr val="tx1">
                    <a:lumMod val="85000"/>
                    <a:lumOff val="15000"/>
                  </a:schemeClr>
                </a:solidFill>
                <a:latin typeface="Times New Roman" panose="02020603050405020304" pitchFamily="18" charset="0"/>
                <a:cs typeface="Times New Roman" panose="02020603050405020304" pitchFamily="18" charset="0"/>
              </a:rPr>
              <a:t>friends, I do love </a:t>
            </a:r>
            <a:r>
              <a:rPr lang="en-US" altLang="ja-JP" sz="1600" b="1" dirty="0">
                <a:solidFill>
                  <a:schemeClr val="tx1">
                    <a:lumMod val="85000"/>
                    <a:lumOff val="15000"/>
                  </a:schemeClr>
                </a:solidFill>
                <a:latin typeface="Times New Roman" panose="02020603050405020304" pitchFamily="18" charset="0"/>
                <a:cs typeface="Times New Roman" panose="02020603050405020304" pitchFamily="18" charset="0"/>
              </a:rPr>
              <a:t>taking care of my cute tropical fishes. </a:t>
            </a:r>
            <a:endParaRPr lang="en-US" altLang="ja-JP" sz="1600" b="1" dirty="0" smtClean="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6" name="テキスト ボックス 15"/>
          <p:cNvSpPr txBox="1"/>
          <p:nvPr/>
        </p:nvSpPr>
        <p:spPr>
          <a:xfrm>
            <a:off x="239079" y="6679303"/>
            <a:ext cx="2302356"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kumimoji="1" lang="en-US" altLang="ja-JP" b="1" dirty="0" smtClean="0">
                <a:latin typeface="Times New Roman" panose="02020603050405020304" pitchFamily="18" charset="0"/>
                <a:cs typeface="Times New Roman" panose="02020603050405020304" pitchFamily="18" charset="0"/>
              </a:rPr>
              <a:t>Emmanuel </a:t>
            </a:r>
            <a:r>
              <a:rPr kumimoji="1" lang="en-US" altLang="ja-JP" b="1" dirty="0" err="1" smtClean="0">
                <a:latin typeface="Times New Roman" panose="02020603050405020304" pitchFamily="18" charset="0"/>
                <a:cs typeface="Times New Roman" panose="02020603050405020304" pitchFamily="18" charset="0"/>
              </a:rPr>
              <a:t>Ayedoun</a:t>
            </a:r>
            <a:endParaRPr kumimoji="1" lang="ja-JP" altLang="en-US" b="1" dirty="0">
              <a:latin typeface="Times New Roman" panose="02020603050405020304" pitchFamily="18" charset="0"/>
              <a:cs typeface="Times New Roman" panose="02020603050405020304" pitchFamily="18" charset="0"/>
            </a:endParaRPr>
          </a:p>
        </p:txBody>
      </p:sp>
      <p:pic>
        <p:nvPicPr>
          <p:cNvPr id="17" name="コンテンツ プレースホルダー 3" descr="10299962_10202248476447202_4717697226584689415_n.jpg"/>
          <p:cNvPicPr>
            <a:picLocks noGrp="1" noChangeAspect="1"/>
          </p:cNvPicPr>
          <p:nvPr>
            <p:ph idx="1"/>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4957" t="11328" r="26373" b="29868"/>
          <a:stretch/>
        </p:blipFill>
        <p:spPr>
          <a:xfrm>
            <a:off x="223083" y="7315209"/>
            <a:ext cx="1515289" cy="17695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テキスト ボックス 17"/>
          <p:cNvSpPr txBox="1"/>
          <p:nvPr/>
        </p:nvSpPr>
        <p:spPr>
          <a:xfrm>
            <a:off x="980728" y="225898"/>
            <a:ext cx="5146104" cy="769441"/>
          </a:xfrm>
          <a:prstGeom prst="rect">
            <a:avLst/>
          </a:prstGeom>
          <a:noFill/>
        </p:spPr>
        <p:txBody>
          <a:bodyPr wrap="square" rtlCol="0">
            <a:spAutoFit/>
          </a:bodyPr>
          <a:lstStyle/>
          <a:p>
            <a:pPr algn="ctr"/>
            <a:r>
              <a:rPr kumimoji="1" lang="en-US" altLang="ja-JP" sz="4400" dirty="0" smtClean="0">
                <a:latin typeface="Gill Sans Ultra Bold" panose="020B0A02020104020203" pitchFamily="34" charset="0"/>
              </a:rPr>
              <a:t>-</a:t>
            </a:r>
            <a:r>
              <a:rPr lang="en-US" altLang="ja-JP" sz="4400" dirty="0" smtClean="0">
                <a:latin typeface="Gill Sans Ultra Bold" panose="020B0A02020104020203" pitchFamily="34" charset="0"/>
              </a:rPr>
              <a:t>Introduction</a:t>
            </a:r>
            <a:r>
              <a:rPr kumimoji="1" lang="en-US" altLang="ja-JP" sz="4400" dirty="0" smtClean="0">
                <a:latin typeface="Gill Sans Ultra Bold" panose="020B0A02020104020203" pitchFamily="34" charset="0"/>
              </a:rPr>
              <a:t>-</a:t>
            </a:r>
            <a:endParaRPr kumimoji="1" lang="ja-JP" altLang="en-US" sz="4400" dirty="0">
              <a:latin typeface="Gill Sans Ultra Bold" panose="020B0A02020104020203" pitchFamily="34" charset="0"/>
            </a:endParaRPr>
          </a:p>
        </p:txBody>
      </p:sp>
      <p:sp>
        <p:nvSpPr>
          <p:cNvPr id="19" name="テキスト ボックス 18"/>
          <p:cNvSpPr txBox="1"/>
          <p:nvPr/>
        </p:nvSpPr>
        <p:spPr>
          <a:xfrm>
            <a:off x="2029430" y="776536"/>
            <a:ext cx="2799164" cy="461665"/>
          </a:xfrm>
          <a:prstGeom prst="rect">
            <a:avLst/>
          </a:prstGeom>
          <a:noFill/>
        </p:spPr>
        <p:txBody>
          <a:bodyPr wrap="none" rtlCol="0">
            <a:spAutoFit/>
          </a:bodyPr>
          <a:lstStyle/>
          <a:p>
            <a:pPr algn="ctr"/>
            <a:r>
              <a:rPr lang="en-US" altLang="ja-JP" sz="2400" b="1" u="sng" dirty="0" smtClean="0">
                <a:latin typeface="Times New Roman" panose="02020603050405020304" pitchFamily="18" charset="0"/>
                <a:cs typeface="Times New Roman" panose="02020603050405020304" pitchFamily="18" charset="0"/>
              </a:rPr>
              <a:t>-Members of OPU-</a:t>
            </a:r>
            <a:endParaRPr kumimoji="1" lang="ja-JP" altLang="en-US" sz="2400" b="1" u="sng" dirty="0">
              <a:latin typeface="Times New Roman" panose="02020603050405020304" pitchFamily="18" charset="0"/>
              <a:cs typeface="Times New Roman" panose="02020603050405020304" pitchFamily="18" charset="0"/>
            </a:endParaRPr>
          </a:p>
        </p:txBody>
      </p:sp>
      <p:sp>
        <p:nvSpPr>
          <p:cNvPr id="20" name="円形吹き出し 19"/>
          <p:cNvSpPr/>
          <p:nvPr/>
        </p:nvSpPr>
        <p:spPr>
          <a:xfrm>
            <a:off x="3788112" y="6351852"/>
            <a:ext cx="1657112" cy="598910"/>
          </a:xfrm>
          <a:prstGeom prst="wedgeEllipseCallout">
            <a:avLst>
              <a:gd name="adj1" fmla="val 23816"/>
              <a:gd name="adj2" fmla="val -82010"/>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altLang="ja-JP" sz="1200" b="1" dirty="0" smtClean="0">
                <a:latin typeface="Times New Roman" panose="02020603050405020304" pitchFamily="18" charset="0"/>
                <a:cs typeface="Times New Roman" panose="02020603050405020304" pitchFamily="18" charset="0"/>
              </a:rPr>
              <a:t>I’m Japanese Samurai</a:t>
            </a:r>
          </a:p>
        </p:txBody>
      </p:sp>
    </p:spTree>
    <p:extLst>
      <p:ext uri="{BB962C8B-B14F-4D97-AF65-F5344CB8AC3E}">
        <p14:creationId xmlns:p14="http://schemas.microsoft.com/office/powerpoint/2010/main" val="17491332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980728" y="225898"/>
            <a:ext cx="5146104" cy="769441"/>
          </a:xfrm>
          <a:prstGeom prst="rect">
            <a:avLst/>
          </a:prstGeom>
          <a:noFill/>
        </p:spPr>
        <p:txBody>
          <a:bodyPr wrap="square" rtlCol="0">
            <a:spAutoFit/>
          </a:bodyPr>
          <a:lstStyle/>
          <a:p>
            <a:pPr algn="ctr"/>
            <a:r>
              <a:rPr kumimoji="1" lang="en-US" altLang="ja-JP" sz="4400" dirty="0" smtClean="0">
                <a:latin typeface="Gill Sans Ultra Bold" panose="020B0A02020104020203" pitchFamily="34" charset="0"/>
              </a:rPr>
              <a:t>-</a:t>
            </a:r>
            <a:r>
              <a:rPr lang="en-US" altLang="ja-JP" sz="4400" dirty="0" smtClean="0">
                <a:latin typeface="Gill Sans Ultra Bold" panose="020B0A02020104020203" pitchFamily="34" charset="0"/>
              </a:rPr>
              <a:t>Introduction</a:t>
            </a:r>
            <a:r>
              <a:rPr kumimoji="1" lang="en-US" altLang="ja-JP" sz="4400" dirty="0" smtClean="0">
                <a:latin typeface="Gill Sans Ultra Bold" panose="020B0A02020104020203" pitchFamily="34" charset="0"/>
              </a:rPr>
              <a:t>-</a:t>
            </a:r>
            <a:endParaRPr kumimoji="1" lang="ja-JP" altLang="en-US" sz="4400" dirty="0">
              <a:latin typeface="Gill Sans Ultra Bold" panose="020B0A02020104020203" pitchFamily="34" charset="0"/>
            </a:endParaRPr>
          </a:p>
        </p:txBody>
      </p:sp>
      <p:sp>
        <p:nvSpPr>
          <p:cNvPr id="8" name="テキスト ボックス 7"/>
          <p:cNvSpPr txBox="1"/>
          <p:nvPr/>
        </p:nvSpPr>
        <p:spPr>
          <a:xfrm>
            <a:off x="2029430" y="776536"/>
            <a:ext cx="2799164" cy="461665"/>
          </a:xfrm>
          <a:prstGeom prst="rect">
            <a:avLst/>
          </a:prstGeom>
          <a:noFill/>
        </p:spPr>
        <p:txBody>
          <a:bodyPr wrap="none" rtlCol="0">
            <a:spAutoFit/>
          </a:bodyPr>
          <a:lstStyle/>
          <a:p>
            <a:pPr algn="ctr"/>
            <a:r>
              <a:rPr lang="en-US" altLang="ja-JP" sz="2400" b="1" u="sng" dirty="0" smtClean="0">
                <a:latin typeface="Times New Roman" panose="02020603050405020304" pitchFamily="18" charset="0"/>
                <a:cs typeface="Times New Roman" panose="02020603050405020304" pitchFamily="18" charset="0"/>
              </a:rPr>
              <a:t>-Members of OPU-</a:t>
            </a:r>
            <a:endParaRPr kumimoji="1" lang="ja-JP" altLang="en-US" sz="2400" b="1" u="sng" dirty="0">
              <a:latin typeface="Times New Roman" panose="02020603050405020304" pitchFamily="18" charset="0"/>
              <a:cs typeface="Times New Roman" panose="02020603050405020304" pitchFamily="18" charset="0"/>
            </a:endParaRPr>
          </a:p>
        </p:txBody>
      </p:sp>
      <p:sp>
        <p:nvSpPr>
          <p:cNvPr id="6" name="横巻き 5"/>
          <p:cNvSpPr/>
          <p:nvPr/>
        </p:nvSpPr>
        <p:spPr>
          <a:xfrm>
            <a:off x="2564904" y="1571377"/>
            <a:ext cx="4104456" cy="3515642"/>
          </a:xfrm>
          <a:prstGeom prst="horizontalScroll">
            <a:avLst/>
          </a:prstGeom>
          <a:solidFill>
            <a:schemeClr val="lt1">
              <a:alpha val="70000"/>
            </a:schemeClr>
          </a:solidFill>
          <a:ln w="76200"/>
        </p:spPr>
        <p:style>
          <a:lnRef idx="2">
            <a:schemeClr val="accent2"/>
          </a:lnRef>
          <a:fillRef idx="1">
            <a:schemeClr val="lt1"/>
          </a:fillRef>
          <a:effectRef idx="0">
            <a:schemeClr val="accent2"/>
          </a:effectRef>
          <a:fontRef idx="minor">
            <a:schemeClr val="dk1"/>
          </a:fontRef>
        </p:style>
        <p:txBody>
          <a:bodyPr wrap="square" lIns="90000" rIns="36000" rtlCol="0" anchor="ctr">
            <a:noAutofit/>
          </a:bodyPr>
          <a:lstStyle/>
          <a:p>
            <a:pPr algn="just"/>
            <a:r>
              <a:rPr lang="en-US" altLang="ja-JP" sz="1600" b="1" dirty="0">
                <a:latin typeface="Times New Roman" panose="02020603050405020304" pitchFamily="18" charset="0"/>
                <a:cs typeface="Times New Roman" panose="02020603050405020304" pitchFamily="18" charset="0"/>
              </a:rPr>
              <a:t>Hi, I’m Ryosuke Saga, Associate Professor in OPU. I am interested in Data Engineering and Information Systems. RUPP’s friends and I have been together for four years so that I’m very happy to join this friendship </a:t>
            </a:r>
            <a:r>
              <a:rPr lang="en-US" altLang="ja-JP" sz="1600" b="1" dirty="0" smtClean="0">
                <a:latin typeface="Times New Roman" panose="02020603050405020304" pitchFamily="18" charset="0"/>
                <a:cs typeface="Times New Roman" panose="02020603050405020304" pitchFamily="18" charset="0"/>
              </a:rPr>
              <a:t>program. With </a:t>
            </a:r>
            <a:r>
              <a:rPr lang="en-US" altLang="ja-JP" sz="1600" b="1" dirty="0">
                <a:latin typeface="Times New Roman" panose="02020603050405020304" pitchFamily="18" charset="0"/>
                <a:cs typeface="Times New Roman" panose="02020603050405020304" pitchFamily="18" charset="0"/>
              </a:rPr>
              <a:t>this Sakura Science Plan, I hope that the relationships between RUPP and OPU progress towards best friends in Asia :)</a:t>
            </a:r>
            <a:endParaRPr lang="en-US" altLang="ja-JP" sz="1600" b="1" dirty="0" smtClean="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AutoShape 2" descr="https://fbcdn-sphotos-d-a.akamaihd.net/hphotos-ak-xpf1/v/t1.0-9/10486129_10202645405118388_5598578074794172213_n.jpg?oh=0d684e6afc2d7acdf89e4b17c1e1c450&amp;oe=54EA13D7&amp;__gda__=1424545192_2809944fb752dcf990a72be14e9a014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 name="テキスト ボックス 8"/>
          <p:cNvSpPr txBox="1"/>
          <p:nvPr/>
        </p:nvSpPr>
        <p:spPr>
          <a:xfrm>
            <a:off x="288141" y="2059485"/>
            <a:ext cx="2117909"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altLang="ja-JP" b="1" dirty="0" smtClean="0">
                <a:latin typeface="Times New Roman" panose="02020603050405020304" pitchFamily="18" charset="0"/>
                <a:cs typeface="Times New Roman" panose="02020603050405020304" pitchFamily="18" charset="0"/>
              </a:rPr>
              <a:t>Ryosuke Saga</a:t>
            </a:r>
            <a:endParaRPr kumimoji="1" lang="ja-JP" altLang="en-US" b="1" dirty="0">
              <a:latin typeface="Times New Roman" panose="02020603050405020304" pitchFamily="18" charset="0"/>
              <a:cs typeface="Times New Roman" panose="02020603050405020304" pitchFamily="18" charset="0"/>
            </a:endParaRPr>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698" y="2673723"/>
            <a:ext cx="2005283" cy="20052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テキスト ボックス 16"/>
          <p:cNvSpPr txBox="1"/>
          <p:nvPr/>
        </p:nvSpPr>
        <p:spPr>
          <a:xfrm>
            <a:off x="281399" y="5856220"/>
            <a:ext cx="2117909"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altLang="ja-JP" b="1" dirty="0" smtClean="0">
                <a:latin typeface="Times New Roman" panose="02020603050405020304" pitchFamily="18" charset="0"/>
                <a:cs typeface="Times New Roman" panose="02020603050405020304" pitchFamily="18" charset="0"/>
              </a:rPr>
              <a:t>Yuki Hayashi</a:t>
            </a:r>
            <a:endParaRPr kumimoji="1" lang="ja-JP" altLang="en-US" b="1" dirty="0">
              <a:latin typeface="Times New Roman" panose="02020603050405020304" pitchFamily="18" charset="0"/>
              <a:cs typeface="Times New Roman" panose="02020603050405020304" pitchFamily="18" charset="0"/>
            </a:endParaRPr>
          </a:p>
        </p:txBody>
      </p:sp>
      <p:pic>
        <p:nvPicPr>
          <p:cNvPr id="18" name="図 17"/>
          <p:cNvPicPr>
            <a:picLocks noChangeAspect="1"/>
          </p:cNvPicPr>
          <p:nvPr/>
        </p:nvPicPr>
        <p:blipFill rotWithShape="1">
          <a:blip r:embed="rId3">
            <a:extLst>
              <a:ext uri="{28A0092B-C50C-407E-A947-70E740481C1C}">
                <a14:useLocalDpi xmlns:a14="http://schemas.microsoft.com/office/drawing/2010/main" val="0"/>
              </a:ext>
            </a:extLst>
          </a:blip>
          <a:srcRect b="23268"/>
          <a:stretch/>
        </p:blipFill>
        <p:spPr>
          <a:xfrm>
            <a:off x="288141" y="6530551"/>
            <a:ext cx="2073840" cy="20408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横巻き 10"/>
          <p:cNvSpPr/>
          <p:nvPr/>
        </p:nvSpPr>
        <p:spPr>
          <a:xfrm>
            <a:off x="2564904" y="5420195"/>
            <a:ext cx="4104456" cy="3515642"/>
          </a:xfrm>
          <a:prstGeom prst="horizontalScroll">
            <a:avLst/>
          </a:prstGeom>
          <a:solidFill>
            <a:schemeClr val="lt1">
              <a:alpha val="70000"/>
            </a:schemeClr>
          </a:solidFill>
          <a:ln w="76200"/>
        </p:spPr>
        <p:style>
          <a:lnRef idx="2">
            <a:schemeClr val="accent2"/>
          </a:lnRef>
          <a:fillRef idx="1">
            <a:schemeClr val="lt1"/>
          </a:fillRef>
          <a:effectRef idx="0">
            <a:schemeClr val="accent2"/>
          </a:effectRef>
          <a:fontRef idx="minor">
            <a:schemeClr val="dk1"/>
          </a:fontRef>
        </p:style>
        <p:txBody>
          <a:bodyPr wrap="square" lIns="90000" rIns="36000" rtlCol="0" anchor="ctr">
            <a:noAutofit/>
          </a:bodyPr>
          <a:lstStyle/>
          <a:p>
            <a:pPr algn="just"/>
            <a:r>
              <a:rPr lang="en-US" altLang="ja-JP" sz="1600" b="1" dirty="0">
                <a:latin typeface="Times New Roman" panose="02020603050405020304" pitchFamily="18" charset="0"/>
                <a:cs typeface="Times New Roman" panose="02020603050405020304" pitchFamily="18" charset="0"/>
              </a:rPr>
              <a:t>Hi, I’m Yuki HAYASHI, an assistant professor at OPU. My research interests include the area of human-computer interaction. Especially I am interested in analyzing multimodal interaction in multiparty conversation. Please remember the days you have spent with us in Japan. Happy trails to you until we meet again!</a:t>
            </a:r>
            <a:endParaRPr lang="en-US" altLang="ja-JP" sz="1600" b="1" dirty="0" smtClean="0">
              <a:solidFill>
                <a:schemeClr val="tx1">
                  <a:lumMod val="85000"/>
                  <a:lumOff val="1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06243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980728" y="225898"/>
            <a:ext cx="5146104" cy="769441"/>
          </a:xfrm>
          <a:prstGeom prst="rect">
            <a:avLst/>
          </a:prstGeom>
          <a:noFill/>
        </p:spPr>
        <p:txBody>
          <a:bodyPr wrap="square" rtlCol="0">
            <a:spAutoFit/>
          </a:bodyPr>
          <a:lstStyle/>
          <a:p>
            <a:pPr algn="ctr"/>
            <a:r>
              <a:rPr kumimoji="1" lang="en-US" altLang="ja-JP" sz="4400" dirty="0" smtClean="0">
                <a:latin typeface="Gill Sans Ultra Bold" panose="020B0A02020104020203" pitchFamily="34" charset="0"/>
              </a:rPr>
              <a:t>-</a:t>
            </a:r>
            <a:r>
              <a:rPr lang="en-US" altLang="ja-JP" sz="4400" dirty="0" smtClean="0">
                <a:latin typeface="Gill Sans Ultra Bold" panose="020B0A02020104020203" pitchFamily="34" charset="0"/>
              </a:rPr>
              <a:t>Introduction</a:t>
            </a:r>
            <a:r>
              <a:rPr kumimoji="1" lang="en-US" altLang="ja-JP" sz="4400" dirty="0" smtClean="0">
                <a:latin typeface="Gill Sans Ultra Bold" panose="020B0A02020104020203" pitchFamily="34" charset="0"/>
              </a:rPr>
              <a:t>-</a:t>
            </a:r>
            <a:endParaRPr kumimoji="1" lang="ja-JP" altLang="en-US" sz="4400" dirty="0">
              <a:latin typeface="Gill Sans Ultra Bold" panose="020B0A02020104020203" pitchFamily="34" charset="0"/>
            </a:endParaRPr>
          </a:p>
        </p:txBody>
      </p:sp>
      <p:sp>
        <p:nvSpPr>
          <p:cNvPr id="8" name="テキスト ボックス 7"/>
          <p:cNvSpPr txBox="1"/>
          <p:nvPr/>
        </p:nvSpPr>
        <p:spPr>
          <a:xfrm>
            <a:off x="2029430" y="776536"/>
            <a:ext cx="2799164" cy="461665"/>
          </a:xfrm>
          <a:prstGeom prst="rect">
            <a:avLst/>
          </a:prstGeom>
          <a:noFill/>
        </p:spPr>
        <p:txBody>
          <a:bodyPr wrap="none" rtlCol="0">
            <a:spAutoFit/>
          </a:bodyPr>
          <a:lstStyle/>
          <a:p>
            <a:pPr algn="ctr"/>
            <a:r>
              <a:rPr lang="en-US" altLang="ja-JP" sz="2400" b="1" u="sng" dirty="0" smtClean="0">
                <a:latin typeface="Times New Roman" panose="02020603050405020304" pitchFamily="18" charset="0"/>
                <a:cs typeface="Times New Roman" panose="02020603050405020304" pitchFamily="18" charset="0"/>
              </a:rPr>
              <a:t>-Members of OPU-</a:t>
            </a:r>
            <a:endParaRPr kumimoji="1" lang="ja-JP" altLang="en-US" sz="2400" b="1" u="sng" dirty="0">
              <a:latin typeface="Times New Roman" panose="02020603050405020304" pitchFamily="18" charset="0"/>
              <a:cs typeface="Times New Roman" panose="02020603050405020304" pitchFamily="18" charset="0"/>
            </a:endParaRPr>
          </a:p>
        </p:txBody>
      </p:sp>
      <p:sp>
        <p:nvSpPr>
          <p:cNvPr id="6" name="横巻き 5"/>
          <p:cNvSpPr/>
          <p:nvPr/>
        </p:nvSpPr>
        <p:spPr>
          <a:xfrm>
            <a:off x="2636912" y="1499974"/>
            <a:ext cx="3855012" cy="2562671"/>
          </a:xfrm>
          <a:prstGeom prst="horizontalScroll">
            <a:avLst/>
          </a:prstGeom>
          <a:solidFill>
            <a:schemeClr val="lt1">
              <a:alpha val="70000"/>
            </a:schemeClr>
          </a:solidFill>
          <a:ln w="76200"/>
        </p:spPr>
        <p:style>
          <a:lnRef idx="2">
            <a:schemeClr val="accent2"/>
          </a:lnRef>
          <a:fillRef idx="1">
            <a:schemeClr val="lt1"/>
          </a:fillRef>
          <a:effectRef idx="0">
            <a:schemeClr val="accent2"/>
          </a:effectRef>
          <a:fontRef idx="minor">
            <a:schemeClr val="dk1"/>
          </a:fontRef>
        </p:style>
        <p:txBody>
          <a:bodyPr wrap="square" lIns="90000" rIns="36000" rtlCol="0" anchor="ctr">
            <a:noAutofit/>
          </a:bodyPr>
          <a:lstStyle/>
          <a:p>
            <a:pPr algn="just"/>
            <a:r>
              <a:rPr lang="en-US" altLang="ja-JP" sz="1400" b="1" dirty="0">
                <a:latin typeface="Times New Roman" panose="02020603050405020304" pitchFamily="18" charset="0"/>
                <a:cs typeface="Times New Roman" panose="02020603050405020304" pitchFamily="18" charset="0"/>
              </a:rPr>
              <a:t>It was a great pleasure that I could join Sakura RUPP-OPU project, hope I could be of some help</a:t>
            </a:r>
            <a:r>
              <a:rPr lang="en-US" altLang="ja-JP" sz="1400" b="1" dirty="0" smtClean="0">
                <a:latin typeface="Times New Roman" panose="02020603050405020304" pitchFamily="18" charset="0"/>
                <a:cs typeface="Times New Roman" panose="02020603050405020304" pitchFamily="18" charset="0"/>
              </a:rPr>
              <a:t>! I </a:t>
            </a:r>
            <a:r>
              <a:rPr lang="en-US" altLang="ja-JP" sz="1400" b="1" dirty="0">
                <a:latin typeface="Times New Roman" panose="02020603050405020304" pitchFamily="18" charset="0"/>
                <a:cs typeface="Times New Roman" panose="02020603050405020304" pitchFamily="18" charset="0"/>
              </a:rPr>
              <a:t>was very much impressed everyone was keen to learn about each other. Thanks for this program, I enjoyed the cultural exchange and also learned a lot. Traveling to Cambodia became my next target!</a:t>
            </a:r>
            <a:endParaRPr lang="en-US" altLang="ja-JP" sz="1400" b="1" dirty="0" smtClean="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AutoShape 2" descr="https://fbcdn-sphotos-d-a.akamaihd.net/hphotos-ak-xpf1/v/t1.0-9/10486129_10202645405118388_5598578074794172213_n.jpg?oh=0d684e6afc2d7acdf89e4b17c1e1c450&amp;oe=54EA13D7&amp;__gda__=1424545192_2809944fb752dcf990a72be14e9a014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 name="テキスト ボックス 8"/>
          <p:cNvSpPr txBox="1"/>
          <p:nvPr/>
        </p:nvSpPr>
        <p:spPr>
          <a:xfrm>
            <a:off x="288141" y="1499974"/>
            <a:ext cx="2117909"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altLang="ja-JP" b="1" dirty="0" smtClean="0">
                <a:latin typeface="Times New Roman" panose="02020603050405020304" pitchFamily="18" charset="0"/>
                <a:cs typeface="Times New Roman" panose="02020603050405020304" pitchFamily="18" charset="0"/>
              </a:rPr>
              <a:t>Miho Yoshihara</a:t>
            </a:r>
            <a:endParaRPr kumimoji="1" lang="ja-JP" altLang="en-US" b="1" dirty="0">
              <a:latin typeface="Times New Roman" panose="02020603050405020304" pitchFamily="18" charset="0"/>
              <a:cs typeface="Times New Roman" panose="02020603050405020304" pitchFamily="18" charset="0"/>
            </a:endParaRPr>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453" y="2131079"/>
            <a:ext cx="2005283" cy="15039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横巻き 10"/>
          <p:cNvSpPr/>
          <p:nvPr/>
        </p:nvSpPr>
        <p:spPr>
          <a:xfrm>
            <a:off x="2636912" y="4232921"/>
            <a:ext cx="3855012" cy="2648728"/>
          </a:xfrm>
          <a:prstGeom prst="horizontalScroll">
            <a:avLst/>
          </a:prstGeom>
          <a:solidFill>
            <a:schemeClr val="lt1">
              <a:alpha val="70000"/>
            </a:schemeClr>
          </a:solidFill>
          <a:ln w="76200"/>
        </p:spPr>
        <p:style>
          <a:lnRef idx="2">
            <a:schemeClr val="accent2"/>
          </a:lnRef>
          <a:fillRef idx="1">
            <a:schemeClr val="lt1"/>
          </a:fillRef>
          <a:effectRef idx="0">
            <a:schemeClr val="accent2"/>
          </a:effectRef>
          <a:fontRef idx="minor">
            <a:schemeClr val="dk1"/>
          </a:fontRef>
        </p:style>
        <p:txBody>
          <a:bodyPr wrap="square" lIns="90000" rIns="36000" rtlCol="0" anchor="ctr">
            <a:noAutofit/>
          </a:bodyPr>
          <a:lstStyle/>
          <a:p>
            <a:pPr algn="just"/>
            <a:r>
              <a:rPr lang="en-US" altLang="ja-JP" sz="1400" b="1" dirty="0" smtClean="0">
                <a:latin typeface="Times New Roman" panose="02020603050405020304" pitchFamily="18" charset="0"/>
                <a:cs typeface="Times New Roman" panose="02020603050405020304" pitchFamily="18" charset="0"/>
              </a:rPr>
              <a:t>I was glad that I could be concerned with RUPP members and OPU members through this program. I wanted to go to Osaka Science Museum, DAISO and others with all of you. Has your impression of Japan and Japanese changed after participating in this program? I met RUPP members and now want to go to Cambodia.</a:t>
            </a:r>
            <a:endParaRPr lang="en-US" altLang="ja-JP" sz="1400" b="1" dirty="0" smtClean="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2" name="テキスト ボックス 11"/>
          <p:cNvSpPr txBox="1"/>
          <p:nvPr/>
        </p:nvSpPr>
        <p:spPr>
          <a:xfrm>
            <a:off x="288141" y="4318977"/>
            <a:ext cx="2117909"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altLang="ja-JP" b="1" dirty="0" err="1" smtClean="0">
                <a:latin typeface="Times New Roman" panose="02020603050405020304" pitchFamily="18" charset="0"/>
                <a:cs typeface="Times New Roman" panose="02020603050405020304" pitchFamily="18" charset="0"/>
              </a:rPr>
              <a:t>Rie</a:t>
            </a:r>
            <a:r>
              <a:rPr lang="en-US" altLang="ja-JP" b="1" dirty="0" smtClean="0">
                <a:latin typeface="Times New Roman" panose="02020603050405020304" pitchFamily="18" charset="0"/>
                <a:cs typeface="Times New Roman" panose="02020603050405020304" pitchFamily="18" charset="0"/>
              </a:rPr>
              <a:t> </a:t>
            </a:r>
            <a:r>
              <a:rPr lang="en-US" altLang="ja-JP" b="1" dirty="0" err="1" smtClean="0">
                <a:latin typeface="Times New Roman" panose="02020603050405020304" pitchFamily="18" charset="0"/>
                <a:cs typeface="Times New Roman" panose="02020603050405020304" pitchFamily="18" charset="0"/>
              </a:rPr>
              <a:t>Wakagi</a:t>
            </a:r>
            <a:endParaRPr kumimoji="1" lang="ja-JP" altLang="en-US" b="1" dirty="0">
              <a:latin typeface="Times New Roman" panose="02020603050405020304" pitchFamily="18" charset="0"/>
              <a:cs typeface="Times New Roman" panose="02020603050405020304" pitchFamily="18" charset="0"/>
            </a:endParaRPr>
          </a:p>
        </p:txBody>
      </p:sp>
      <p:pic>
        <p:nvPicPr>
          <p:cNvPr id="13" name="図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453" y="4950082"/>
            <a:ext cx="2005282" cy="15039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横巻き 13"/>
          <p:cNvSpPr/>
          <p:nvPr/>
        </p:nvSpPr>
        <p:spPr>
          <a:xfrm>
            <a:off x="2663170" y="6951784"/>
            <a:ext cx="3855012" cy="2562671"/>
          </a:xfrm>
          <a:prstGeom prst="horizontalScroll">
            <a:avLst/>
          </a:prstGeom>
          <a:solidFill>
            <a:schemeClr val="lt1">
              <a:alpha val="70000"/>
            </a:schemeClr>
          </a:solidFill>
          <a:ln w="76200"/>
        </p:spPr>
        <p:style>
          <a:lnRef idx="2">
            <a:schemeClr val="accent2"/>
          </a:lnRef>
          <a:fillRef idx="1">
            <a:schemeClr val="lt1"/>
          </a:fillRef>
          <a:effectRef idx="0">
            <a:schemeClr val="accent2"/>
          </a:effectRef>
          <a:fontRef idx="minor">
            <a:schemeClr val="dk1"/>
          </a:fontRef>
        </p:style>
        <p:txBody>
          <a:bodyPr wrap="square" lIns="90000" rIns="36000" rtlCol="0" anchor="ctr">
            <a:noAutofit/>
          </a:bodyPr>
          <a:lstStyle/>
          <a:p>
            <a:pPr algn="just"/>
            <a:r>
              <a:rPr lang="en-US" altLang="ja-JP" sz="1400" b="1" dirty="0" smtClean="0">
                <a:latin typeface="Times New Roman" panose="02020603050405020304" pitchFamily="18" charset="0"/>
                <a:cs typeface="Times New Roman" panose="02020603050405020304" pitchFamily="18" charset="0"/>
              </a:rPr>
              <a:t>Hi, I am Mike Kitadeya, a staff member of the SiMS Program Office.  </a:t>
            </a:r>
            <a:endParaRPr lang="ja-JP" altLang="en-US" sz="1400" b="1" dirty="0" smtClean="0">
              <a:latin typeface="Times New Roman" panose="02020603050405020304" pitchFamily="18" charset="0"/>
              <a:cs typeface="Times New Roman" panose="02020603050405020304" pitchFamily="18" charset="0"/>
            </a:endParaRPr>
          </a:p>
          <a:p>
            <a:pPr algn="just"/>
            <a:r>
              <a:rPr lang="en-US" altLang="ja-JP" sz="1400" b="1" dirty="0" smtClean="0">
                <a:latin typeface="Times New Roman" panose="02020603050405020304" pitchFamily="18" charset="0"/>
                <a:cs typeface="Times New Roman" panose="02020603050405020304" pitchFamily="18" charset="0"/>
              </a:rPr>
              <a:t>I like travelling different countries to see different culture.  I visited many World Heritages sites around the world, and I would like to see the Angkor Wat in the future. </a:t>
            </a:r>
            <a:endParaRPr lang="ja-JP" altLang="en-US" sz="1400" b="1" dirty="0">
              <a:latin typeface="Times New Roman" panose="02020603050405020304" pitchFamily="18" charset="0"/>
              <a:cs typeface="Times New Roman" panose="02020603050405020304" pitchFamily="18" charset="0"/>
            </a:endParaRPr>
          </a:p>
        </p:txBody>
      </p:sp>
      <p:sp>
        <p:nvSpPr>
          <p:cNvPr id="15" name="テキスト ボックス 14"/>
          <p:cNvSpPr txBox="1"/>
          <p:nvPr/>
        </p:nvSpPr>
        <p:spPr>
          <a:xfrm>
            <a:off x="313263" y="7139709"/>
            <a:ext cx="2117909"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altLang="ja-JP" b="1" dirty="0" smtClean="0">
                <a:latin typeface="Times New Roman" panose="02020603050405020304" pitchFamily="18" charset="0"/>
                <a:cs typeface="Times New Roman" panose="02020603050405020304" pitchFamily="18" charset="0"/>
              </a:rPr>
              <a:t>Mike Kitadeya</a:t>
            </a:r>
            <a:endParaRPr kumimoji="1" lang="ja-JP" altLang="en-US" b="1" dirty="0">
              <a:latin typeface="Times New Roman" panose="02020603050405020304" pitchFamily="18" charset="0"/>
              <a:cs typeface="Times New Roman" panose="02020603050405020304" pitchFamily="18" charset="0"/>
            </a:endParaRPr>
          </a:p>
        </p:txBody>
      </p:sp>
      <p:pic>
        <p:nvPicPr>
          <p:cNvPr id="19" name="図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596" y="7770814"/>
            <a:ext cx="1995240" cy="15039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243024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r>
              <a:rPr lang="en-US" altLang="ja-JP" dirty="0"/>
              <a:t/>
            </a:r>
            <a:br>
              <a:rPr lang="en-US" altLang="ja-JP" dirty="0"/>
            </a:br>
            <a:r>
              <a:rPr lang="en-US" altLang="ja-JP" dirty="0" smtClean="0">
                <a:latin typeface="Gill Sans Ultra Bold" panose="020B0A02020104020203" pitchFamily="34" charset="0"/>
              </a:rPr>
              <a:t>Activities</a:t>
            </a:r>
            <a:endParaRPr kumimoji="1" lang="ja-JP" altLang="en-US" dirty="0"/>
          </a:p>
        </p:txBody>
      </p:sp>
      <p:sp>
        <p:nvSpPr>
          <p:cNvPr id="5" name="サブタイトル 4"/>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8923148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endParaRPr kumimoji="1" lang="ja-JP" altLang="en-US"/>
          </a:p>
        </p:txBody>
      </p:sp>
      <p:sp>
        <p:nvSpPr>
          <p:cNvPr id="5" name="縦書きテキスト プレースホルダー 4"/>
          <p:cNvSpPr>
            <a:spLocks noGrp="1"/>
          </p:cNvSpPr>
          <p:nvPr>
            <p:ph type="body" orient="vert" idx="1"/>
          </p:nvPr>
        </p:nvSpPr>
        <p:spPr/>
        <p:txBody>
          <a:bodyPr/>
          <a:lstStyle/>
          <a:p>
            <a:endParaRPr kumimoji="1" lang="ja-JP" altLang="en-US"/>
          </a:p>
        </p:txBody>
      </p:sp>
    </p:spTree>
    <p:extLst>
      <p:ext uri="{BB962C8B-B14F-4D97-AF65-F5344CB8AC3E}">
        <p14:creationId xmlns:p14="http://schemas.microsoft.com/office/powerpoint/2010/main" val="21215348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28000">
              <a:srgbClr val="FBD1F6">
                <a:lumMod val="0"/>
                <a:lumOff val="100000"/>
              </a:srgbClr>
            </a:gs>
            <a:gs pos="11000">
              <a:srgbClr val="FFE1EF"/>
            </a:gs>
          </a:gsLst>
          <a:lin ang="4200000" scaled="0"/>
          <a:tileRect/>
        </a:gra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23482371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C:\Users\Kishimoto\Desktop\a3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88908">
            <a:off x="1796149" y="3980314"/>
            <a:ext cx="4417832" cy="338700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Kishimoto\Desktop\a3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391062">
            <a:off x="570039" y="983005"/>
            <a:ext cx="4144093" cy="3177138"/>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584212" y="225898"/>
            <a:ext cx="8026424" cy="707886"/>
          </a:xfrm>
          <a:prstGeom prst="rect">
            <a:avLst/>
          </a:prstGeom>
          <a:noFill/>
        </p:spPr>
        <p:txBody>
          <a:bodyPr wrap="square" rtlCol="0">
            <a:spAutoFit/>
          </a:bodyPr>
          <a:lstStyle/>
          <a:p>
            <a:pPr algn="ctr"/>
            <a:r>
              <a:rPr kumimoji="1" lang="en-US" altLang="ja-JP" sz="4000" dirty="0" smtClean="0">
                <a:latin typeface="Gill Sans Ultra Bold" panose="020B0A02020104020203" pitchFamily="34" charset="0"/>
              </a:rPr>
              <a:t>-</a:t>
            </a:r>
            <a:r>
              <a:rPr lang="en-US" altLang="ja-JP" sz="4000" dirty="0" smtClean="0">
                <a:latin typeface="Gill Sans Ultra Bold" panose="020B0A02020104020203" pitchFamily="34" charset="0"/>
              </a:rPr>
              <a:t>Before going</a:t>
            </a:r>
            <a:r>
              <a:rPr kumimoji="1" lang="en-US" altLang="ja-JP" sz="4000" dirty="0" smtClean="0">
                <a:latin typeface="Gill Sans Ultra Bold" panose="020B0A02020104020203" pitchFamily="34" charset="0"/>
              </a:rPr>
              <a:t>-</a:t>
            </a:r>
            <a:endParaRPr kumimoji="1" lang="ja-JP" altLang="en-US" sz="4000" dirty="0">
              <a:latin typeface="Gill Sans Ultra Bold" panose="020B0A02020104020203" pitchFamily="34" charset="0"/>
            </a:endParaRPr>
          </a:p>
        </p:txBody>
      </p:sp>
      <p:sp>
        <p:nvSpPr>
          <p:cNvPr id="8" name="テキスト ボックス 7"/>
          <p:cNvSpPr txBox="1"/>
          <p:nvPr/>
        </p:nvSpPr>
        <p:spPr>
          <a:xfrm rot="21279929">
            <a:off x="1571919" y="1319225"/>
            <a:ext cx="2140331" cy="523220"/>
          </a:xfrm>
          <a:prstGeom prst="rect">
            <a:avLst/>
          </a:prstGeom>
          <a:noFill/>
        </p:spPr>
        <p:txBody>
          <a:bodyPr wrap="none" rtlCol="0">
            <a:spAutoFit/>
          </a:bodyPr>
          <a:lstStyle/>
          <a:p>
            <a:pPr algn="ctr"/>
            <a:r>
              <a:rPr lang="en-US" altLang="ja-JP" sz="2800" b="1" u="sng" dirty="0" smtClean="0">
                <a:latin typeface="Times New Roman" panose="02020603050405020304" pitchFamily="18" charset="0"/>
                <a:cs typeface="Times New Roman" panose="02020603050405020304" pitchFamily="18" charset="0"/>
              </a:rPr>
              <a:t>-Homework-</a:t>
            </a:r>
            <a:endParaRPr kumimoji="1" lang="ja-JP" altLang="en-US" sz="2800" b="1" u="sng" dirty="0">
              <a:latin typeface="Times New Roman" panose="02020603050405020304" pitchFamily="18" charset="0"/>
              <a:cs typeface="Times New Roman" panose="02020603050405020304" pitchFamily="18" charset="0"/>
            </a:endParaRPr>
          </a:p>
        </p:txBody>
      </p:sp>
      <p:sp>
        <p:nvSpPr>
          <p:cNvPr id="5" name="AutoShape 2" descr="https://fbcdn-sphotos-d-a.akamaihd.net/hphotos-ak-xpf1/v/t1.0-9/10486129_10202645405118388_5598578074794172213_n.jpg?oh=0d684e6afc2d7acdf89e4b17c1e1c450&amp;oe=54EA13D7&amp;__gda__=1424545192_2809944fb752dcf990a72be14e9a014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7" name="テキスト ボックス 16"/>
          <p:cNvSpPr txBox="1"/>
          <p:nvPr/>
        </p:nvSpPr>
        <p:spPr>
          <a:xfrm rot="159944">
            <a:off x="2488463" y="4463699"/>
            <a:ext cx="3033203" cy="461665"/>
          </a:xfrm>
          <a:prstGeom prst="rect">
            <a:avLst/>
          </a:prstGeom>
          <a:noFill/>
        </p:spPr>
        <p:txBody>
          <a:bodyPr wrap="none" rtlCol="0">
            <a:spAutoFit/>
          </a:bodyPr>
          <a:lstStyle/>
          <a:p>
            <a:pPr algn="ctr"/>
            <a:r>
              <a:rPr lang="en-US" altLang="ja-JP" sz="2400" b="1" u="sng" dirty="0" smtClean="0">
                <a:latin typeface="Times New Roman" panose="02020603050405020304" pitchFamily="18" charset="0"/>
                <a:cs typeface="Times New Roman" panose="02020603050405020304" pitchFamily="18" charset="0"/>
              </a:rPr>
              <a:t>-Skype Conversation-</a:t>
            </a:r>
            <a:endParaRPr kumimoji="1" lang="ja-JP" altLang="en-US" sz="2400" b="1" u="sng" dirty="0">
              <a:latin typeface="Times New Roman" panose="02020603050405020304" pitchFamily="18" charset="0"/>
              <a:cs typeface="Times New Roman" panose="02020603050405020304" pitchFamily="18" charset="0"/>
            </a:endParaRPr>
          </a:p>
        </p:txBody>
      </p:sp>
      <p:pic>
        <p:nvPicPr>
          <p:cNvPr id="1028" name="Picture 4" descr="C:\Users\Kishimoto\Desktop\32-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755" y="1580835"/>
            <a:ext cx="304800" cy="36195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Users\Kishimoto\Desktop\32-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4536" y="4371692"/>
            <a:ext cx="304800" cy="36195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C:\Users\Kishimoto\Desktop\32-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6711" y="4190717"/>
            <a:ext cx="304800" cy="36195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Users\Kishimoto\Desktop\32-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5064" y="1136576"/>
            <a:ext cx="304800" cy="361950"/>
          </a:xfrm>
          <a:prstGeom prst="rect">
            <a:avLst/>
          </a:prstGeom>
          <a:noFill/>
          <a:extLst>
            <a:ext uri="{909E8E84-426E-40DD-AFC4-6F175D3DCCD1}">
              <a14:hiddenFill xmlns:a14="http://schemas.microsoft.com/office/drawing/2010/main">
                <a:solidFill>
                  <a:srgbClr val="FFFFFF"/>
                </a:solidFill>
              </a14:hiddenFill>
            </a:ext>
          </a:extLst>
        </p:spPr>
      </p:pic>
      <p:sp>
        <p:nvSpPr>
          <p:cNvPr id="21" name="テキスト ボックス 20"/>
          <p:cNvSpPr txBox="1"/>
          <p:nvPr/>
        </p:nvSpPr>
        <p:spPr>
          <a:xfrm rot="151589">
            <a:off x="2113136" y="5081135"/>
            <a:ext cx="3756593" cy="1754326"/>
          </a:xfrm>
          <a:prstGeom prst="rect">
            <a:avLst/>
          </a:prstGeom>
          <a:noFill/>
        </p:spPr>
        <p:txBody>
          <a:bodyPr wrap="square" rtlCol="0">
            <a:spAutoFit/>
          </a:bodyPr>
          <a:lstStyle/>
          <a:p>
            <a:pPr algn="ctr"/>
            <a:r>
              <a:rPr lang="ja-JP" altLang="en-US" b="1" dirty="0" smtClean="0">
                <a:latin typeface="Times New Roman" panose="02020603050405020304" pitchFamily="18" charset="0"/>
                <a:cs typeface="Times New Roman" panose="02020603050405020304" pitchFamily="18" charset="0"/>
              </a:rPr>
              <a:t>★</a:t>
            </a:r>
            <a:r>
              <a:rPr lang="en-US" altLang="ja-JP" b="1" dirty="0" smtClean="0">
                <a:latin typeface="Times New Roman" panose="02020603050405020304" pitchFamily="18" charset="0"/>
                <a:cs typeface="Times New Roman" panose="02020603050405020304" pitchFamily="18" charset="0"/>
              </a:rPr>
              <a:t>Well prepared!!</a:t>
            </a:r>
          </a:p>
          <a:p>
            <a:pPr algn="ctr"/>
            <a:r>
              <a:rPr lang="en-US" altLang="ja-JP" dirty="0" smtClean="0">
                <a:latin typeface="Times New Roman" panose="02020603050405020304" pitchFamily="18" charset="0"/>
                <a:cs typeface="Times New Roman" panose="02020603050405020304" pitchFamily="18" charset="0"/>
              </a:rPr>
              <a:t>Some students never go out of Cambodia. Therefore, the skype conversation between OPU and RUPP is set such as a discussion on pick-up service, umbrella, and more.</a:t>
            </a:r>
            <a:endParaRPr lang="en-US" altLang="ja-JP" dirty="0">
              <a:latin typeface="Times New Roman" panose="02020603050405020304" pitchFamily="18" charset="0"/>
              <a:cs typeface="Times New Roman" panose="02020603050405020304" pitchFamily="18" charset="0"/>
            </a:endParaRPr>
          </a:p>
        </p:txBody>
      </p:sp>
      <p:sp>
        <p:nvSpPr>
          <p:cNvPr id="2" name="テキスト ボックス 1"/>
          <p:cNvSpPr txBox="1"/>
          <p:nvPr/>
        </p:nvSpPr>
        <p:spPr>
          <a:xfrm rot="21261087">
            <a:off x="821362" y="2011317"/>
            <a:ext cx="3545891" cy="1477328"/>
          </a:xfrm>
          <a:prstGeom prst="rect">
            <a:avLst/>
          </a:prstGeom>
          <a:noFill/>
        </p:spPr>
        <p:txBody>
          <a:bodyPr wrap="square" rtlCol="0">
            <a:spAutoFit/>
          </a:bodyPr>
          <a:lstStyle/>
          <a:p>
            <a:pPr algn="ctr"/>
            <a:r>
              <a:rPr lang="ja-JP" altLang="en-US" b="1" dirty="0" smtClean="0">
                <a:latin typeface="Times New Roman" panose="02020603050405020304" pitchFamily="18" charset="0"/>
                <a:cs typeface="Times New Roman" panose="02020603050405020304" pitchFamily="18" charset="0"/>
              </a:rPr>
              <a:t>★</a:t>
            </a:r>
            <a:r>
              <a:rPr lang="en-US" altLang="ja-JP" b="1" dirty="0" smtClean="0">
                <a:latin typeface="Times New Roman" panose="02020603050405020304" pitchFamily="18" charset="0"/>
                <a:cs typeface="Times New Roman" panose="02020603050405020304" pitchFamily="18" charset="0"/>
              </a:rPr>
              <a:t>Learn from each other!!</a:t>
            </a:r>
          </a:p>
          <a:p>
            <a:pPr algn="ctr"/>
            <a:r>
              <a:rPr lang="en-US" altLang="ja-JP" dirty="0" smtClean="0">
                <a:latin typeface="Times New Roman" panose="02020603050405020304" pitchFamily="18" charset="0"/>
                <a:cs typeface="Times New Roman" panose="02020603050405020304" pitchFamily="18" charset="0"/>
              </a:rPr>
              <a:t>To exchange the knowledge and share experience between SiMS students and RUPP students, we proposed a topic of “e-commerce”.</a:t>
            </a:r>
          </a:p>
        </p:txBody>
      </p:sp>
      <p:pic>
        <p:nvPicPr>
          <p:cNvPr id="27" name="Picture 2" descr="C:\Users\Kishimoto\Desktop\a3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245" y="7339668"/>
            <a:ext cx="4162850" cy="2306769"/>
          </a:xfrm>
          <a:prstGeom prst="rect">
            <a:avLst/>
          </a:prstGeom>
          <a:noFill/>
          <a:extLst>
            <a:ext uri="{909E8E84-426E-40DD-AFC4-6F175D3DCCD1}">
              <a14:hiddenFill xmlns:a14="http://schemas.microsoft.com/office/drawing/2010/main">
                <a:solidFill>
                  <a:srgbClr val="FFFFFF"/>
                </a:solidFill>
              </a14:hiddenFill>
            </a:ext>
          </a:extLst>
        </p:spPr>
      </p:pic>
      <p:sp>
        <p:nvSpPr>
          <p:cNvPr id="28" name="テキスト ボックス 7"/>
          <p:cNvSpPr txBox="1"/>
          <p:nvPr/>
        </p:nvSpPr>
        <p:spPr>
          <a:xfrm>
            <a:off x="1515194" y="7649934"/>
            <a:ext cx="2150019" cy="523220"/>
          </a:xfrm>
          <a:prstGeom prst="rect">
            <a:avLst/>
          </a:prstGeom>
          <a:noFill/>
        </p:spPr>
        <p:txBody>
          <a:bodyPr wrap="square" rtlCol="0">
            <a:spAutoFit/>
          </a:bodyPr>
          <a:lstStyle/>
          <a:p>
            <a:pPr algn="ctr"/>
            <a:r>
              <a:rPr lang="en-US" altLang="ja-JP" sz="2800" b="1" u="sng" dirty="0" smtClean="0">
                <a:latin typeface="Times New Roman" panose="02020603050405020304" pitchFamily="18" charset="0"/>
                <a:cs typeface="Times New Roman" panose="02020603050405020304" pitchFamily="18" charset="0"/>
              </a:rPr>
              <a:t>-Packing-</a:t>
            </a:r>
            <a:endParaRPr kumimoji="1" lang="ja-JP" altLang="en-US" sz="2800" b="1" u="sng" dirty="0">
              <a:latin typeface="Times New Roman" panose="02020603050405020304" pitchFamily="18" charset="0"/>
              <a:cs typeface="Times New Roman" panose="02020603050405020304" pitchFamily="18" charset="0"/>
            </a:endParaRPr>
          </a:p>
        </p:txBody>
      </p:sp>
      <p:pic>
        <p:nvPicPr>
          <p:cNvPr id="29" name="Picture 4" descr="C:\Users\Kishimoto\Desktop\32-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411" y="7937263"/>
            <a:ext cx="306180" cy="26279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C:\Users\Kishimoto\Desktop\32-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0720" y="7493004"/>
            <a:ext cx="306180" cy="262795"/>
          </a:xfrm>
          <a:prstGeom prst="rect">
            <a:avLst/>
          </a:prstGeom>
          <a:noFill/>
          <a:extLst>
            <a:ext uri="{909E8E84-426E-40DD-AFC4-6F175D3DCCD1}">
              <a14:hiddenFill xmlns:a14="http://schemas.microsoft.com/office/drawing/2010/main">
                <a:solidFill>
                  <a:srgbClr val="FFFFFF"/>
                </a:solidFill>
              </a14:hiddenFill>
            </a:ext>
          </a:extLst>
        </p:spPr>
      </p:pic>
      <p:sp>
        <p:nvSpPr>
          <p:cNvPr id="31" name="テキスト ボックス 1"/>
          <p:cNvSpPr txBox="1"/>
          <p:nvPr/>
        </p:nvSpPr>
        <p:spPr>
          <a:xfrm>
            <a:off x="758607" y="8373783"/>
            <a:ext cx="3561940" cy="646331"/>
          </a:xfrm>
          <a:prstGeom prst="rect">
            <a:avLst/>
          </a:prstGeom>
          <a:noFill/>
        </p:spPr>
        <p:txBody>
          <a:bodyPr wrap="square" rtlCol="0">
            <a:spAutoFit/>
          </a:bodyPr>
          <a:lstStyle/>
          <a:p>
            <a:pPr algn="ctr"/>
            <a:r>
              <a:rPr lang="ja-JP" altLang="en-US" b="1" dirty="0" smtClean="0">
                <a:latin typeface="Times New Roman" panose="02020603050405020304" pitchFamily="18" charset="0"/>
                <a:cs typeface="Times New Roman" panose="02020603050405020304" pitchFamily="18" charset="0"/>
              </a:rPr>
              <a:t>★</a:t>
            </a:r>
            <a:r>
              <a:rPr lang="en-US" altLang="ja-JP" b="1" dirty="0" smtClean="0">
                <a:latin typeface="Times New Roman" panose="02020603050405020304" pitchFamily="18" charset="0"/>
                <a:cs typeface="Times New Roman" panose="02020603050405020304" pitchFamily="18" charset="0"/>
              </a:rPr>
              <a:t>We are excited what should be packed!! Don’t over-pack!</a:t>
            </a:r>
          </a:p>
        </p:txBody>
      </p:sp>
    </p:spTree>
    <p:extLst>
      <p:ext uri="{BB962C8B-B14F-4D97-AF65-F5344CB8AC3E}">
        <p14:creationId xmlns:p14="http://schemas.microsoft.com/office/powerpoint/2010/main" val="22522016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412778" y="295131"/>
            <a:ext cx="4032448" cy="769441"/>
          </a:xfrm>
          <a:prstGeom prst="rect">
            <a:avLst/>
          </a:prstGeom>
          <a:noFill/>
        </p:spPr>
        <p:txBody>
          <a:bodyPr wrap="square" rtlCol="0">
            <a:spAutoFit/>
          </a:bodyPr>
          <a:lstStyle/>
          <a:p>
            <a:pPr algn="ctr"/>
            <a:r>
              <a:rPr lang="en-US" altLang="ja-JP" sz="4400" dirty="0">
                <a:solidFill>
                  <a:prstClr val="black"/>
                </a:solidFill>
                <a:latin typeface="Gill Sans Ultra Bold" panose="020B0A02020104020203" pitchFamily="34" charset="0"/>
              </a:rPr>
              <a:t>-DAY 1-</a:t>
            </a:r>
            <a:endParaRPr lang="ja-JP" altLang="en-US" sz="4400" dirty="0">
              <a:solidFill>
                <a:prstClr val="black"/>
              </a:solidFill>
              <a:latin typeface="Gill Sans Ultra Bold" panose="020B0A02020104020203" pitchFamily="34" charset="0"/>
            </a:endParaRPr>
          </a:p>
        </p:txBody>
      </p:sp>
      <p:sp>
        <p:nvSpPr>
          <p:cNvPr id="8" name="テキスト ボックス 7"/>
          <p:cNvSpPr txBox="1"/>
          <p:nvPr/>
        </p:nvSpPr>
        <p:spPr>
          <a:xfrm>
            <a:off x="2055546" y="832300"/>
            <a:ext cx="2746907" cy="461665"/>
          </a:xfrm>
          <a:prstGeom prst="rect">
            <a:avLst/>
          </a:prstGeom>
          <a:noFill/>
        </p:spPr>
        <p:txBody>
          <a:bodyPr wrap="none" rtlCol="0">
            <a:spAutoFit/>
          </a:bodyPr>
          <a:lstStyle/>
          <a:p>
            <a:pPr algn="ctr"/>
            <a:r>
              <a:rPr lang="en-US" altLang="ja-JP" sz="2400" b="1" u="sng" dirty="0">
                <a:solidFill>
                  <a:prstClr val="black"/>
                </a:solidFill>
                <a:latin typeface="Times New Roman" panose="02020603050405020304" pitchFamily="18" charset="0"/>
                <a:cs typeface="Times New Roman" panose="02020603050405020304" pitchFamily="18" charset="0"/>
              </a:rPr>
              <a:t>-Welcome to OPU!-</a:t>
            </a:r>
            <a:endParaRPr lang="ja-JP" altLang="en-US" sz="2400" b="1" u="sng" dirty="0">
              <a:solidFill>
                <a:prstClr val="black"/>
              </a:solidFill>
              <a:latin typeface="Times New Roman" panose="02020603050405020304" pitchFamily="18" charset="0"/>
              <a:cs typeface="Times New Roman" panose="02020603050405020304" pitchFamily="18" charset="0"/>
            </a:endParaRPr>
          </a:p>
        </p:txBody>
      </p:sp>
      <p:sp>
        <p:nvSpPr>
          <p:cNvPr id="6" name="角丸四角形 5"/>
          <p:cNvSpPr/>
          <p:nvPr/>
        </p:nvSpPr>
        <p:spPr>
          <a:xfrm>
            <a:off x="188640" y="1568627"/>
            <a:ext cx="6480720" cy="1584176"/>
          </a:xfrm>
          <a:prstGeom prst="roundRect">
            <a:avLst>
              <a:gd name="adj" fmla="val 0"/>
            </a:avLst>
          </a:prstGeom>
          <a:solidFill>
            <a:schemeClr val="lt1">
              <a:alpha val="70000"/>
            </a:schemeClr>
          </a:solidFill>
          <a:ln w="76200"/>
        </p:spPr>
        <p:style>
          <a:lnRef idx="2">
            <a:schemeClr val="accent2"/>
          </a:lnRef>
          <a:fillRef idx="1">
            <a:schemeClr val="lt1"/>
          </a:fillRef>
          <a:effectRef idx="0">
            <a:schemeClr val="accent2"/>
          </a:effectRef>
          <a:fontRef idx="minor">
            <a:schemeClr val="dk1"/>
          </a:fontRef>
        </p:style>
        <p:txBody>
          <a:bodyPr wrap="none" lIns="90000" rIns="36000" rtlCol="0" anchor="ctr"/>
          <a:lstStyle/>
          <a:p>
            <a:pPr algn="just"/>
            <a:r>
              <a:rPr lang="en-US" altLang="ja-JP" sz="2000" b="1" dirty="0">
                <a:solidFill>
                  <a:prstClr val="black">
                    <a:lumMod val="85000"/>
                    <a:lumOff val="15000"/>
                  </a:prstClr>
                </a:solidFill>
                <a:latin typeface="Times New Roman" panose="02020603050405020304" pitchFamily="18" charset="0"/>
                <a:cs typeface="Times New Roman" panose="02020603050405020304" pitchFamily="18" charset="0"/>
              </a:rPr>
              <a:t>It was our first meeting.</a:t>
            </a:r>
          </a:p>
          <a:p>
            <a:pPr algn="just"/>
            <a:r>
              <a:rPr lang="en-US" altLang="ja-JP" sz="2000" b="1" dirty="0">
                <a:solidFill>
                  <a:prstClr val="black">
                    <a:lumMod val="85000"/>
                    <a:lumOff val="15000"/>
                  </a:prstClr>
                </a:solidFill>
                <a:latin typeface="Times New Roman" panose="02020603050405020304" pitchFamily="18" charset="0"/>
                <a:cs typeface="Times New Roman" panose="02020603050405020304" pitchFamily="18" charset="0"/>
              </a:rPr>
              <a:t>Cambodians came to Japan in early morning! Hiroki and</a:t>
            </a:r>
          </a:p>
          <a:p>
            <a:pPr algn="just"/>
            <a:r>
              <a:rPr lang="en-US" altLang="ja-JP" sz="2000" b="1" dirty="0">
                <a:solidFill>
                  <a:prstClr val="black">
                    <a:lumMod val="85000"/>
                    <a:lumOff val="15000"/>
                  </a:prstClr>
                </a:solidFill>
                <a:latin typeface="Times New Roman" panose="02020603050405020304" pitchFamily="18" charset="0"/>
                <a:cs typeface="Times New Roman" panose="02020603050405020304" pitchFamily="18" charset="0"/>
              </a:rPr>
              <a:t>John picked up them at Kansai airport and took them to </a:t>
            </a:r>
          </a:p>
          <a:p>
            <a:pPr algn="just"/>
            <a:r>
              <a:rPr lang="en-US" altLang="ja-JP" sz="2000" b="1" dirty="0">
                <a:solidFill>
                  <a:prstClr val="black">
                    <a:lumMod val="85000"/>
                    <a:lumOff val="15000"/>
                  </a:prstClr>
                </a:solidFill>
                <a:latin typeface="Times New Roman" panose="02020603050405020304" pitchFamily="18" charset="0"/>
                <a:cs typeface="Times New Roman" panose="02020603050405020304" pitchFamily="18" charset="0"/>
              </a:rPr>
              <a:t>OPU. </a:t>
            </a:r>
          </a:p>
          <a:p>
            <a:pPr algn="just"/>
            <a:r>
              <a:rPr lang="en-US" altLang="ja-JP" sz="2000" b="1" dirty="0">
                <a:solidFill>
                  <a:prstClr val="black">
                    <a:lumMod val="85000"/>
                    <a:lumOff val="15000"/>
                  </a:prstClr>
                </a:solidFill>
                <a:latin typeface="Times New Roman" panose="02020603050405020304" pitchFamily="18" charset="0"/>
                <a:cs typeface="Times New Roman" panose="02020603050405020304" pitchFamily="18" charset="0"/>
              </a:rPr>
              <a:t>We visited some facilities in OPU and became friends.</a:t>
            </a:r>
          </a:p>
        </p:txBody>
      </p:sp>
      <p:sp>
        <p:nvSpPr>
          <p:cNvPr id="7" name="角丸四角形 6"/>
          <p:cNvSpPr/>
          <p:nvPr/>
        </p:nvSpPr>
        <p:spPr>
          <a:xfrm>
            <a:off x="188643" y="3368824"/>
            <a:ext cx="4459139" cy="1872208"/>
          </a:xfrm>
          <a:prstGeom prst="roundRect">
            <a:avLst>
              <a:gd name="adj" fmla="val 0"/>
            </a:avLst>
          </a:prstGeom>
          <a:solidFill>
            <a:schemeClr val="lt1">
              <a:alpha val="70000"/>
            </a:schemeClr>
          </a:solidFill>
          <a:ln w="76200"/>
        </p:spPr>
        <p:style>
          <a:lnRef idx="2">
            <a:schemeClr val="accent2"/>
          </a:lnRef>
          <a:fillRef idx="1">
            <a:schemeClr val="lt1"/>
          </a:fillRef>
          <a:effectRef idx="0">
            <a:schemeClr val="accent2"/>
          </a:effectRef>
          <a:fontRef idx="minor">
            <a:schemeClr val="dk1"/>
          </a:fontRef>
        </p:style>
        <p:txBody>
          <a:bodyPr rtlCol="0" anchor="ctr"/>
          <a:lstStyle/>
          <a:p>
            <a:pPr algn="just"/>
            <a:r>
              <a:rPr lang="en-US" altLang="ja-JP" sz="1500" b="1" dirty="0">
                <a:solidFill>
                  <a:prstClr val="black">
                    <a:lumMod val="85000"/>
                    <a:lumOff val="15000"/>
                  </a:prstClr>
                </a:solidFill>
                <a:latin typeface="Times New Roman" panose="02020603050405020304" pitchFamily="18" charset="0"/>
                <a:cs typeface="Times New Roman" panose="02020603050405020304" pitchFamily="18" charset="0"/>
              </a:rPr>
              <a:t>After their arriving , we visited plant factory and OPU Farm. At OPU Farm, we had some fruits harvested there, and at lunch, we ate sandwich including fresh vegetables made in plant factory. It was good experiences for us.</a:t>
            </a:r>
          </a:p>
          <a:p>
            <a:pPr algn="just"/>
            <a:r>
              <a:rPr lang="en-US" altLang="ja-JP" sz="1500" b="1" dirty="0">
                <a:solidFill>
                  <a:prstClr val="black">
                    <a:lumMod val="85000"/>
                    <a:lumOff val="15000"/>
                  </a:prstClr>
                </a:solidFill>
                <a:latin typeface="Times New Roman" panose="02020603050405020304" pitchFamily="18" charset="0"/>
                <a:cs typeface="Times New Roman" panose="02020603050405020304" pitchFamily="18" charset="0"/>
              </a:rPr>
              <a:t>In the afternoon, we visited some laboratory in OPU. Some </a:t>
            </a:r>
            <a:r>
              <a:rPr lang="en-US" altLang="ja-JP" sz="1500" b="1" dirty="0" smtClean="0">
                <a:solidFill>
                  <a:prstClr val="black">
                    <a:lumMod val="85000"/>
                    <a:lumOff val="15000"/>
                  </a:prstClr>
                </a:solidFill>
                <a:latin typeface="Times New Roman" panose="02020603050405020304" pitchFamily="18" charset="0"/>
                <a:cs typeface="Times New Roman" panose="02020603050405020304" pitchFamily="18" charset="0"/>
              </a:rPr>
              <a:t>systems were suggested </a:t>
            </a:r>
            <a:r>
              <a:rPr lang="en-US" altLang="ja-JP" sz="1500" b="1" dirty="0">
                <a:solidFill>
                  <a:prstClr val="black">
                    <a:lumMod val="85000"/>
                    <a:lumOff val="15000"/>
                  </a:prstClr>
                </a:solidFill>
                <a:latin typeface="Times New Roman" panose="02020603050405020304" pitchFamily="18" charset="0"/>
                <a:cs typeface="Times New Roman" panose="02020603050405020304" pitchFamily="18" charset="0"/>
              </a:rPr>
              <a:t>and </a:t>
            </a:r>
            <a:r>
              <a:rPr lang="en-US" altLang="ja-JP" sz="1500" b="1" dirty="0" smtClean="0">
                <a:solidFill>
                  <a:prstClr val="black">
                    <a:lumMod val="85000"/>
                    <a:lumOff val="15000"/>
                  </a:prstClr>
                </a:solidFill>
                <a:latin typeface="Times New Roman" panose="02020603050405020304" pitchFamily="18" charset="0"/>
                <a:cs typeface="Times New Roman" panose="02020603050405020304" pitchFamily="18" charset="0"/>
              </a:rPr>
              <a:t>we</a:t>
            </a:r>
            <a:r>
              <a:rPr lang="ja-JP" altLang="en-US" sz="1500" b="1" dirty="0" smtClean="0">
                <a:solidFill>
                  <a:prstClr val="black">
                    <a:lumMod val="85000"/>
                    <a:lumOff val="15000"/>
                  </a:prstClr>
                </a:solidFill>
                <a:latin typeface="Times New Roman" panose="02020603050405020304" pitchFamily="18" charset="0"/>
                <a:cs typeface="Times New Roman" panose="02020603050405020304" pitchFamily="18" charset="0"/>
              </a:rPr>
              <a:t> </a:t>
            </a:r>
            <a:r>
              <a:rPr lang="en-US" altLang="ja-JP" sz="1500" b="1" dirty="0" smtClean="0">
                <a:solidFill>
                  <a:prstClr val="black">
                    <a:lumMod val="85000"/>
                    <a:lumOff val="15000"/>
                  </a:prstClr>
                </a:solidFill>
                <a:latin typeface="Times New Roman" panose="02020603050405020304" pitchFamily="18" charset="0"/>
                <a:cs typeface="Times New Roman" panose="02020603050405020304" pitchFamily="18" charset="0"/>
              </a:rPr>
              <a:t>tried to understand.</a:t>
            </a:r>
            <a:endParaRPr lang="ja-JP" altLang="en-US" sz="1500" b="1" dirty="0">
              <a:solidFill>
                <a:prstClr val="black">
                  <a:lumMod val="85000"/>
                  <a:lumOff val="15000"/>
                </a:prstClr>
              </a:solidFill>
              <a:latin typeface="Times New Roman" panose="02020603050405020304" pitchFamily="18" charset="0"/>
              <a:cs typeface="Times New Roman" panose="02020603050405020304" pitchFamily="18" charset="0"/>
            </a:endParaRPr>
          </a:p>
        </p:txBody>
      </p:sp>
      <p:sp>
        <p:nvSpPr>
          <p:cNvPr id="5" name="AutoShape 2" descr="https://fbcdn-sphotos-d-a.akamaihd.net/hphotos-ak-xpf1/v/t1.0-9/10486129_10202645405118388_5598578074794172213_n.jpg?oh=0d684e6afc2d7acdf89e4b17c1e1c450&amp;oe=54EA13D7&amp;__gda__=1424545192_2809944fb752dcf990a72be14e9a0143"/>
          <p:cNvSpPr>
            <a:spLocks noChangeAspect="1" noChangeArrowheads="1"/>
          </p:cNvSpPr>
          <p:nvPr/>
        </p:nvSpPr>
        <p:spPr bwMode="auto">
          <a:xfrm>
            <a:off x="155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24231">
            <a:off x="4841122" y="3572628"/>
            <a:ext cx="1880587" cy="14104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8" name="Picture 4" descr="\\157.16.89.37\public\写真\2014.08.25 さくらサイエンス_1st_day\P101054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325971">
            <a:off x="386944" y="5531221"/>
            <a:ext cx="1920255" cy="14401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9" name="Picture 5" descr="\\157.16.89.37\public\写真\2014.08.25 さくらサイエンス_1st_day\P101047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05513">
            <a:off x="2456896" y="5499390"/>
            <a:ext cx="1920252" cy="14401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 name="図 2" descr="P1010605.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73016" y="7329264"/>
            <a:ext cx="3072342" cy="23042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図 9" descr="P1010574.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248741">
            <a:off x="4578415" y="5408395"/>
            <a:ext cx="1944216" cy="14581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角丸四角形 13"/>
          <p:cNvSpPr/>
          <p:nvPr/>
        </p:nvSpPr>
        <p:spPr>
          <a:xfrm>
            <a:off x="188641" y="7329268"/>
            <a:ext cx="3096344" cy="2288703"/>
          </a:xfrm>
          <a:prstGeom prst="roundRect">
            <a:avLst>
              <a:gd name="adj" fmla="val 0"/>
            </a:avLst>
          </a:prstGeom>
          <a:solidFill>
            <a:schemeClr val="lt1">
              <a:alpha val="70000"/>
            </a:schemeClr>
          </a:solidFill>
          <a:ln w="76200"/>
        </p:spPr>
        <p:style>
          <a:lnRef idx="2">
            <a:schemeClr val="accent2"/>
          </a:lnRef>
          <a:fillRef idx="1">
            <a:schemeClr val="lt1"/>
          </a:fillRef>
          <a:effectRef idx="0">
            <a:schemeClr val="accent2"/>
          </a:effectRef>
          <a:fontRef idx="minor">
            <a:schemeClr val="dk1"/>
          </a:fontRef>
        </p:style>
        <p:txBody>
          <a:bodyPr rtlCol="0" anchor="ctr"/>
          <a:lstStyle/>
          <a:p>
            <a:pPr algn="just"/>
            <a:r>
              <a:rPr lang="en-US" altLang="ja-JP" sz="1500" b="1" dirty="0">
                <a:solidFill>
                  <a:prstClr val="black">
                    <a:lumMod val="85000"/>
                    <a:lumOff val="15000"/>
                  </a:prstClr>
                </a:solidFill>
                <a:latin typeface="Times New Roman" panose="02020603050405020304" pitchFamily="18" charset="0"/>
                <a:cs typeface="Times New Roman" panose="02020603050405020304" pitchFamily="18" charset="0"/>
              </a:rPr>
              <a:t>In the end of Day 1, we attended a banquet with Prof. Tsuji. Through this banquet, we could form close relationship.  In Japan, there is a  proverb to intend like this.</a:t>
            </a:r>
          </a:p>
          <a:p>
            <a:pPr algn="just"/>
            <a:r>
              <a:rPr lang="en-US" altLang="ja-JP" sz="1500" b="1" dirty="0">
                <a:solidFill>
                  <a:prstClr val="black">
                    <a:lumMod val="85000"/>
                    <a:lumOff val="15000"/>
                  </a:prstClr>
                </a:solidFill>
                <a:latin typeface="Times New Roman" panose="02020603050405020304" pitchFamily="18" charset="0"/>
                <a:cs typeface="Times New Roman" panose="02020603050405020304" pitchFamily="18" charset="0"/>
              </a:rPr>
              <a:t>“</a:t>
            </a:r>
            <a:r>
              <a:rPr lang="en-US" altLang="ja-JP" sz="1500" b="1" dirty="0" err="1">
                <a:solidFill>
                  <a:prstClr val="black">
                    <a:lumMod val="85000"/>
                    <a:lumOff val="15000"/>
                  </a:prstClr>
                </a:solidFill>
                <a:latin typeface="Times New Roman" panose="02020603050405020304" pitchFamily="18" charset="0"/>
                <a:cs typeface="Times New Roman" panose="02020603050405020304" pitchFamily="18" charset="0"/>
              </a:rPr>
              <a:t>Onaji</a:t>
            </a:r>
            <a:r>
              <a:rPr lang="en-US" altLang="ja-JP" sz="1500" b="1" dirty="0">
                <a:solidFill>
                  <a:prstClr val="black">
                    <a:lumMod val="85000"/>
                    <a:lumOff val="15000"/>
                  </a:prstClr>
                </a:solidFill>
                <a:latin typeface="Times New Roman" panose="02020603050405020304" pitchFamily="18" charset="0"/>
                <a:cs typeface="Times New Roman" panose="02020603050405020304" pitchFamily="18" charset="0"/>
              </a:rPr>
              <a:t> </a:t>
            </a:r>
            <a:r>
              <a:rPr lang="en-US" altLang="ja-JP" sz="1500" b="1" dirty="0" err="1">
                <a:solidFill>
                  <a:prstClr val="black">
                    <a:lumMod val="85000"/>
                    <a:lumOff val="15000"/>
                  </a:prstClr>
                </a:solidFill>
                <a:latin typeface="Times New Roman" panose="02020603050405020304" pitchFamily="18" charset="0"/>
                <a:cs typeface="Times New Roman" panose="02020603050405020304" pitchFamily="18" charset="0"/>
              </a:rPr>
              <a:t>kama</a:t>
            </a:r>
            <a:r>
              <a:rPr lang="en-US" altLang="ja-JP" sz="1500" b="1" dirty="0">
                <a:solidFill>
                  <a:prstClr val="black">
                    <a:lumMod val="85000"/>
                    <a:lumOff val="15000"/>
                  </a:prstClr>
                </a:solidFill>
                <a:latin typeface="Times New Roman" panose="02020603050405020304" pitchFamily="18" charset="0"/>
                <a:cs typeface="Times New Roman" panose="02020603050405020304" pitchFamily="18" charset="0"/>
              </a:rPr>
              <a:t> no </a:t>
            </a:r>
            <a:r>
              <a:rPr lang="en-US" altLang="ja-JP" sz="1500" b="1" dirty="0" err="1">
                <a:solidFill>
                  <a:prstClr val="black">
                    <a:lumMod val="85000"/>
                    <a:lumOff val="15000"/>
                  </a:prstClr>
                </a:solidFill>
                <a:latin typeface="Times New Roman" panose="02020603050405020304" pitchFamily="18" charset="0"/>
                <a:cs typeface="Times New Roman" panose="02020603050405020304" pitchFamily="18" charset="0"/>
              </a:rPr>
              <a:t>meshi</a:t>
            </a:r>
            <a:r>
              <a:rPr lang="en-US" altLang="ja-JP" sz="1500" b="1" dirty="0">
                <a:solidFill>
                  <a:prstClr val="black">
                    <a:lumMod val="85000"/>
                    <a:lumOff val="15000"/>
                  </a:prstClr>
                </a:solidFill>
                <a:latin typeface="Times New Roman" panose="02020603050405020304" pitchFamily="18" charset="0"/>
                <a:cs typeface="Times New Roman" panose="02020603050405020304" pitchFamily="18" charset="0"/>
              </a:rPr>
              <a:t> </a:t>
            </a:r>
            <a:r>
              <a:rPr lang="en-US" altLang="ja-JP" sz="1500" b="1" dirty="0" err="1">
                <a:solidFill>
                  <a:prstClr val="black">
                    <a:lumMod val="85000"/>
                    <a:lumOff val="15000"/>
                  </a:prstClr>
                </a:solidFill>
                <a:latin typeface="Times New Roman" panose="02020603050405020304" pitchFamily="18" charset="0"/>
                <a:cs typeface="Times New Roman" panose="02020603050405020304" pitchFamily="18" charset="0"/>
              </a:rPr>
              <a:t>wo</a:t>
            </a:r>
            <a:r>
              <a:rPr lang="en-US" altLang="ja-JP" sz="1500" b="1" dirty="0">
                <a:solidFill>
                  <a:prstClr val="black">
                    <a:lumMod val="85000"/>
                    <a:lumOff val="15000"/>
                  </a:prstClr>
                </a:solidFill>
                <a:latin typeface="Times New Roman" panose="02020603050405020304" pitchFamily="18" charset="0"/>
                <a:cs typeface="Times New Roman" panose="02020603050405020304" pitchFamily="18" charset="0"/>
              </a:rPr>
              <a:t> </a:t>
            </a:r>
            <a:r>
              <a:rPr lang="en-US" altLang="ja-JP" sz="1500" b="1" dirty="0" err="1">
                <a:solidFill>
                  <a:prstClr val="black">
                    <a:lumMod val="85000"/>
                    <a:lumOff val="15000"/>
                  </a:prstClr>
                </a:solidFill>
                <a:latin typeface="Times New Roman" panose="02020603050405020304" pitchFamily="18" charset="0"/>
                <a:cs typeface="Times New Roman" panose="02020603050405020304" pitchFamily="18" charset="0"/>
              </a:rPr>
              <a:t>kuu</a:t>
            </a:r>
            <a:r>
              <a:rPr lang="en-US" altLang="ja-JP" sz="1500" b="1" dirty="0">
                <a:solidFill>
                  <a:prstClr val="black">
                    <a:lumMod val="85000"/>
                    <a:lumOff val="15000"/>
                  </a:prstClr>
                </a:solidFill>
                <a:latin typeface="Times New Roman" panose="02020603050405020304" pitchFamily="18" charset="0"/>
                <a:cs typeface="Times New Roman" panose="02020603050405020304" pitchFamily="18" charset="0"/>
              </a:rPr>
              <a:t>”</a:t>
            </a:r>
          </a:p>
          <a:p>
            <a:pPr algn="just"/>
            <a:r>
              <a:rPr lang="en-US" altLang="ja-JP" sz="1500" b="1" dirty="0">
                <a:solidFill>
                  <a:prstClr val="black">
                    <a:lumMod val="85000"/>
                    <a:lumOff val="15000"/>
                  </a:prstClr>
                </a:solidFill>
                <a:latin typeface="Times New Roman" panose="02020603050405020304" pitchFamily="18" charset="0"/>
                <a:cs typeface="Times New Roman" panose="02020603050405020304" pitchFamily="18" charset="0"/>
              </a:rPr>
              <a:t>“</a:t>
            </a:r>
            <a:r>
              <a:rPr lang="ja-JP" altLang="en-US" sz="1500" b="1" dirty="0">
                <a:solidFill>
                  <a:prstClr val="black">
                    <a:lumMod val="85000"/>
                    <a:lumOff val="15000"/>
                  </a:prstClr>
                </a:solidFill>
                <a:latin typeface="Times New Roman" panose="02020603050405020304" pitchFamily="18" charset="0"/>
                <a:cs typeface="Times New Roman" panose="02020603050405020304" pitchFamily="18" charset="0"/>
              </a:rPr>
              <a:t>同じ釜の飯を食う</a:t>
            </a:r>
            <a:r>
              <a:rPr lang="en-US" altLang="ja-JP" sz="1500" b="1" dirty="0">
                <a:solidFill>
                  <a:prstClr val="black">
                    <a:lumMod val="85000"/>
                    <a:lumOff val="15000"/>
                  </a:prstClr>
                </a:solidFill>
                <a:latin typeface="Times New Roman" panose="02020603050405020304" pitchFamily="18" charset="0"/>
                <a:cs typeface="Times New Roman" panose="02020603050405020304" pitchFamily="18" charset="0"/>
              </a:rPr>
              <a:t>”</a:t>
            </a:r>
          </a:p>
          <a:p>
            <a:pPr algn="just"/>
            <a:r>
              <a:rPr lang="en-US" altLang="ja-JP" sz="1500" b="1" dirty="0">
                <a:solidFill>
                  <a:prstClr val="black">
                    <a:lumMod val="85000"/>
                    <a:lumOff val="15000"/>
                  </a:prstClr>
                </a:solidFill>
                <a:latin typeface="Times New Roman" panose="02020603050405020304" pitchFamily="18" charset="0"/>
                <a:cs typeface="Times New Roman" panose="02020603050405020304" pitchFamily="18" charset="0"/>
              </a:rPr>
              <a:t>Thank you, friendly Cambodians and </a:t>
            </a:r>
            <a:r>
              <a:rPr lang="en-US" altLang="ja-JP" sz="1500" b="1" dirty="0" err="1">
                <a:solidFill>
                  <a:prstClr val="black">
                    <a:lumMod val="85000"/>
                    <a:lumOff val="15000"/>
                  </a:prstClr>
                </a:solidFill>
                <a:latin typeface="Times New Roman" panose="02020603050405020304" pitchFamily="18" charset="0"/>
                <a:cs typeface="Times New Roman" panose="02020603050405020304" pitchFamily="18" charset="0"/>
              </a:rPr>
              <a:t>Prof.Tsuji</a:t>
            </a:r>
            <a:r>
              <a:rPr lang="en-US" altLang="ja-JP" sz="1500" b="1" dirty="0">
                <a:solidFill>
                  <a:prstClr val="black">
                    <a:lumMod val="85000"/>
                    <a:lumOff val="15000"/>
                  </a:prstClr>
                </a:solidFill>
                <a:latin typeface="Times New Roman" panose="02020603050405020304" pitchFamily="18" charset="0"/>
                <a:cs typeface="Times New Roman" panose="02020603050405020304" pitchFamily="18" charset="0"/>
              </a:rPr>
              <a:t>. It was really precious time.</a:t>
            </a:r>
          </a:p>
        </p:txBody>
      </p:sp>
      <p:pic>
        <p:nvPicPr>
          <p:cNvPr id="16" name="Picture 5" descr="押しピン写真アイコン素材c13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17232" y="3224809"/>
            <a:ext cx="609600" cy="65722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押しピン写真アイコン素材c14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878401">
            <a:off x="3212976" y="5169024"/>
            <a:ext cx="609600" cy="65722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押しピン写真アイコン素材c15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0728" y="5169024"/>
            <a:ext cx="609600" cy="65722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押しピン写真アイコン素材c09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29200" y="5097019"/>
            <a:ext cx="609600" cy="65722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8" descr="テープアイコンストライプ柄5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21088" y="7041236"/>
            <a:ext cx="1809750" cy="581026"/>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4767268" y="1107453"/>
            <a:ext cx="2223471" cy="454612"/>
          </a:xfrm>
          <a:prstGeom prst="rect">
            <a:avLst/>
          </a:prstGeom>
          <a:noFill/>
        </p:spPr>
        <p:txBody>
          <a:bodyPr wrap="square" rtlCol="0">
            <a:spAutoFit/>
          </a:bodyPr>
          <a:lstStyle/>
          <a:p>
            <a:pPr algn="ctr">
              <a:lnSpc>
                <a:spcPts val="1400"/>
              </a:lnSpc>
            </a:pPr>
            <a:r>
              <a:rPr lang="en-US" altLang="ja-JP" sz="1600" b="1" dirty="0">
                <a:solidFill>
                  <a:prstClr val="black"/>
                </a:solidFill>
                <a:latin typeface="Times New Roman" panose="02020603050405020304" pitchFamily="18" charset="0"/>
                <a:cs typeface="Times New Roman" panose="02020603050405020304" pitchFamily="18" charset="0"/>
              </a:rPr>
              <a:t>Yoshihisa </a:t>
            </a:r>
            <a:r>
              <a:rPr lang="en-US" altLang="ja-JP" sz="1600" b="1" dirty="0" err="1" smtClean="0">
                <a:solidFill>
                  <a:prstClr val="black"/>
                </a:solidFill>
                <a:latin typeface="Times New Roman" panose="02020603050405020304" pitchFamily="18" charset="0"/>
                <a:cs typeface="Times New Roman" panose="02020603050405020304" pitchFamily="18" charset="0"/>
              </a:rPr>
              <a:t>Itsukashi</a:t>
            </a:r>
            <a:endParaRPr lang="en-US" altLang="ja-JP" sz="1600" b="1" dirty="0">
              <a:solidFill>
                <a:prstClr val="black"/>
              </a:solidFill>
              <a:latin typeface="Times New Roman" panose="02020603050405020304" pitchFamily="18" charset="0"/>
              <a:cs typeface="Times New Roman" panose="02020603050405020304" pitchFamily="18" charset="0"/>
            </a:endParaRPr>
          </a:p>
          <a:p>
            <a:pPr algn="ctr">
              <a:lnSpc>
                <a:spcPts val="1400"/>
              </a:lnSpc>
            </a:pPr>
            <a:r>
              <a:rPr lang="en-US" altLang="ja-JP" sz="1600" b="1" dirty="0">
                <a:solidFill>
                  <a:prstClr val="black"/>
                </a:solidFill>
                <a:latin typeface="Times New Roman" panose="02020603050405020304" pitchFamily="18" charset="0"/>
                <a:cs typeface="Times New Roman" panose="02020603050405020304" pitchFamily="18" charset="0"/>
              </a:rPr>
              <a:t>Hiroki </a:t>
            </a:r>
            <a:r>
              <a:rPr lang="en-US" altLang="ja-JP" sz="1600" b="1" dirty="0" smtClean="0">
                <a:solidFill>
                  <a:prstClr val="black"/>
                </a:solidFill>
                <a:latin typeface="Times New Roman" panose="02020603050405020304" pitchFamily="18" charset="0"/>
                <a:cs typeface="Times New Roman" panose="02020603050405020304" pitchFamily="18" charset="0"/>
              </a:rPr>
              <a:t>Taniguchi</a:t>
            </a:r>
            <a:endParaRPr lang="ja-JP" altLang="en-US" sz="16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52644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3"/>
          <p:cNvSpPr txBox="1"/>
          <p:nvPr/>
        </p:nvSpPr>
        <p:spPr>
          <a:xfrm>
            <a:off x="1412779" y="272429"/>
            <a:ext cx="4032448" cy="769441"/>
          </a:xfrm>
          <a:prstGeom prst="rect">
            <a:avLst/>
          </a:prstGeom>
          <a:noFill/>
        </p:spPr>
        <p:txBody>
          <a:bodyPr wrap="square" rtlCol="0">
            <a:spAutoFit/>
          </a:bodyPr>
          <a:lstStyle/>
          <a:p>
            <a:pPr algn="ctr"/>
            <a:r>
              <a:rPr lang="en-US" altLang="ja-JP" sz="4400" dirty="0">
                <a:solidFill>
                  <a:prstClr val="black"/>
                </a:solidFill>
                <a:latin typeface="Gill Sans Ultra Bold" panose="020B0A02020104020203" pitchFamily="34" charset="0"/>
              </a:rPr>
              <a:t>-DAY 1-</a:t>
            </a:r>
            <a:endParaRPr lang="ja-JP" altLang="en-US" sz="4400" dirty="0">
              <a:solidFill>
                <a:prstClr val="black"/>
              </a:solidFill>
              <a:latin typeface="Gill Sans Ultra Bold" panose="020B0A02020104020203" pitchFamily="34" charset="0"/>
            </a:endParaRPr>
          </a:p>
        </p:txBody>
      </p:sp>
      <p:sp>
        <p:nvSpPr>
          <p:cNvPr id="18" name="テキスト ボックス 7"/>
          <p:cNvSpPr txBox="1"/>
          <p:nvPr/>
        </p:nvSpPr>
        <p:spPr>
          <a:xfrm>
            <a:off x="1984333" y="811039"/>
            <a:ext cx="2954656" cy="461665"/>
          </a:xfrm>
          <a:prstGeom prst="rect">
            <a:avLst/>
          </a:prstGeom>
          <a:noFill/>
        </p:spPr>
        <p:txBody>
          <a:bodyPr wrap="none" rtlCol="0">
            <a:spAutoFit/>
          </a:bodyPr>
          <a:lstStyle/>
          <a:p>
            <a:pPr algn="ctr"/>
            <a:r>
              <a:rPr lang="en-US" altLang="ja-JP" sz="2400" b="1" u="sng" dirty="0">
                <a:solidFill>
                  <a:prstClr val="black"/>
                </a:solidFill>
                <a:latin typeface="Times New Roman" panose="02020603050405020304" pitchFamily="18" charset="0"/>
                <a:cs typeface="Times New Roman" panose="02020603050405020304" pitchFamily="18" charset="0"/>
              </a:rPr>
              <a:t>-The Journey Began-</a:t>
            </a:r>
            <a:endParaRPr lang="ja-JP" altLang="en-US" sz="2400" b="1" u="sng" dirty="0">
              <a:solidFill>
                <a:prstClr val="black"/>
              </a:solidFill>
              <a:latin typeface="Times New Roman" panose="02020603050405020304" pitchFamily="18" charset="0"/>
              <a:cs typeface="Times New Roman" panose="02020603050405020304" pitchFamily="18" charset="0"/>
            </a:endParaRPr>
          </a:p>
        </p:txBody>
      </p:sp>
      <p:sp>
        <p:nvSpPr>
          <p:cNvPr id="20" name="正方形/長方形 1"/>
          <p:cNvSpPr/>
          <p:nvPr/>
        </p:nvSpPr>
        <p:spPr>
          <a:xfrm>
            <a:off x="222117" y="1447960"/>
            <a:ext cx="6413787" cy="1395848"/>
          </a:xfrm>
          <a:prstGeom prst="rect">
            <a:avLst/>
          </a:prstGeom>
          <a:noFill/>
          <a:ln w="762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en-US" altLang="ja-JP" sz="2000" b="1" dirty="0">
                <a:solidFill>
                  <a:prstClr val="black">
                    <a:lumMod val="85000"/>
                    <a:lumOff val="15000"/>
                  </a:prstClr>
                </a:solidFill>
                <a:latin typeface="Times New Roman" panose="02020603050405020304" pitchFamily="18" charset="0"/>
                <a:cs typeface="Times New Roman" panose="02020603050405020304" pitchFamily="18" charset="0"/>
              </a:rPr>
              <a:t>Every one of us were in their first time visited Japan. You will understand our feeling. Impression, exited, happy and joys are full in our hearts and souls. Here we arrived OPU and the journey begins… </a:t>
            </a:r>
            <a:endParaRPr lang="ja-JP" altLang="en-US" sz="2000" b="1" dirty="0">
              <a:solidFill>
                <a:prstClr val="black">
                  <a:lumMod val="85000"/>
                  <a:lumOff val="15000"/>
                </a:prstClr>
              </a:solidFill>
              <a:latin typeface="Times New Roman" panose="02020603050405020304" pitchFamily="18" charset="0"/>
              <a:cs typeface="Times New Roman" panose="02020603050405020304" pitchFamily="18" charset="0"/>
            </a:endParaRPr>
          </a:p>
        </p:txBody>
      </p:sp>
      <p:sp>
        <p:nvSpPr>
          <p:cNvPr id="21" name="正方形/長方形 5"/>
          <p:cNvSpPr/>
          <p:nvPr/>
        </p:nvSpPr>
        <p:spPr>
          <a:xfrm>
            <a:off x="222119" y="3017938"/>
            <a:ext cx="3054483" cy="1249267"/>
          </a:xfrm>
          <a:prstGeom prst="rect">
            <a:avLst/>
          </a:prstGeom>
          <a:noFill/>
          <a:ln w="762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en-US" altLang="ja-JP" sz="1400" b="1" dirty="0">
                <a:solidFill>
                  <a:prstClr val="black">
                    <a:lumMod val="85000"/>
                    <a:lumOff val="15000"/>
                  </a:prstClr>
                </a:solidFill>
                <a:latin typeface="Times New Roman" panose="02020603050405020304" pitchFamily="18" charset="0"/>
                <a:cs typeface="Times New Roman" panose="02020603050405020304" pitchFamily="18" charset="0"/>
              </a:rPr>
              <a:t>After a long trip from Cambodia, finally we arrived Osaka Prefecture University. We have a very great welcome from Japanese students and professors. </a:t>
            </a:r>
            <a:endParaRPr lang="ja-JP" altLang="en-US" sz="1400" b="1" dirty="0">
              <a:solidFill>
                <a:prstClr val="black">
                  <a:lumMod val="85000"/>
                  <a:lumOff val="15000"/>
                </a:prstClr>
              </a:solidFill>
              <a:latin typeface="Times New Roman" panose="02020603050405020304" pitchFamily="18" charset="0"/>
              <a:cs typeface="Times New Roman" panose="02020603050405020304" pitchFamily="18" charset="0"/>
            </a:endParaRPr>
          </a:p>
        </p:txBody>
      </p:sp>
      <p:sp>
        <p:nvSpPr>
          <p:cNvPr id="22" name="正方形/長方形 9"/>
          <p:cNvSpPr/>
          <p:nvPr/>
        </p:nvSpPr>
        <p:spPr>
          <a:xfrm>
            <a:off x="3267698" y="4507293"/>
            <a:ext cx="3171057" cy="1063503"/>
          </a:xfrm>
          <a:prstGeom prst="rect">
            <a:avLst/>
          </a:prstGeom>
          <a:noFill/>
          <a:ln w="762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en-US" altLang="ja-JP" sz="1400" b="1" dirty="0">
                <a:solidFill>
                  <a:prstClr val="black">
                    <a:lumMod val="85000"/>
                    <a:lumOff val="15000"/>
                  </a:prstClr>
                </a:solidFill>
                <a:latin typeface="Times New Roman" panose="02020603050405020304" pitchFamily="18" charset="0"/>
                <a:cs typeface="Times New Roman" panose="02020603050405020304" pitchFamily="18" charset="0"/>
              </a:rPr>
              <a:t>Professor Seta’s team guided us to visit many professors and laboratories. We were so impressed with their researches and technology of Japan.  </a:t>
            </a:r>
            <a:endParaRPr lang="ja-JP" altLang="en-US" sz="1400" b="1" dirty="0">
              <a:solidFill>
                <a:prstClr val="black">
                  <a:lumMod val="85000"/>
                  <a:lumOff val="15000"/>
                </a:prstClr>
              </a:solidFill>
              <a:latin typeface="Times New Roman" panose="02020603050405020304" pitchFamily="18" charset="0"/>
              <a:cs typeface="Times New Roman" panose="02020603050405020304" pitchFamily="18" charset="0"/>
            </a:endParaRPr>
          </a:p>
        </p:txBody>
      </p:sp>
      <p:sp>
        <p:nvSpPr>
          <p:cNvPr id="23" name="正方形/長方形 14"/>
          <p:cNvSpPr/>
          <p:nvPr/>
        </p:nvSpPr>
        <p:spPr>
          <a:xfrm>
            <a:off x="287417" y="5805365"/>
            <a:ext cx="4256714" cy="1738439"/>
          </a:xfrm>
          <a:prstGeom prst="rect">
            <a:avLst/>
          </a:prstGeom>
          <a:noFill/>
          <a:ln w="762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en-US" altLang="ja-JP" sz="1600" b="1" dirty="0">
                <a:solidFill>
                  <a:prstClr val="black">
                    <a:lumMod val="85000"/>
                    <a:lumOff val="15000"/>
                  </a:prstClr>
                </a:solidFill>
                <a:latin typeface="Times New Roman" panose="02020603050405020304" pitchFamily="18" charset="0"/>
                <a:cs typeface="Times New Roman" panose="02020603050405020304" pitchFamily="18" charset="0"/>
              </a:rPr>
              <a:t>One day seemed so short. Everyone had a bit tired, but they keep smiling because of the joys they have. We finished the day by a great meal in a traditional Japanese restaurant with Professor Tsuji, the vice president of OPU . Thank you, for your warm welcome, OPU members.</a:t>
            </a:r>
            <a:endParaRPr lang="ja-JP" altLang="en-US" sz="1600" b="1" dirty="0">
              <a:solidFill>
                <a:prstClr val="black">
                  <a:lumMod val="85000"/>
                  <a:lumOff val="15000"/>
                </a:prstClr>
              </a:solidFill>
              <a:latin typeface="Times New Roman" panose="02020603050405020304" pitchFamily="18" charset="0"/>
              <a:cs typeface="Times New Roman" panose="02020603050405020304" pitchFamily="18" charset="0"/>
            </a:endParaRPr>
          </a:p>
        </p:txBody>
      </p:sp>
      <p:pic>
        <p:nvPicPr>
          <p:cNvPr id="24" name="Picture 3" descr="D:\first day booklet\final\arrive opu.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0910" y="2951612"/>
            <a:ext cx="2269244" cy="147667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D:\first day booklet\final\pic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8953" y="6084178"/>
            <a:ext cx="2189433" cy="291924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押しピン写真アイコン素材c10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4354" y="5829619"/>
            <a:ext cx="609600" cy="60667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D:\first day booklet\lab\pic5.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817727">
            <a:off x="342419" y="4481624"/>
            <a:ext cx="1662861" cy="93535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5" descr="D:\first day booklet\final\pic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39635" y="4428285"/>
            <a:ext cx="1552278" cy="116420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D:\first day booklet\final\pic3.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2117" y="7716956"/>
            <a:ext cx="1789563" cy="134217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D:\first day booklet\final\pic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83135" y="7737519"/>
            <a:ext cx="1762146" cy="132161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300416">
            <a:off x="592823" y="7629010"/>
            <a:ext cx="1061191" cy="313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29" descr="テープアイコンストライプ柄5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57209">
            <a:off x="2810801" y="7631508"/>
            <a:ext cx="906816" cy="268740"/>
          </a:xfrm>
          <a:prstGeom prst="rect">
            <a:avLst/>
          </a:prstGeom>
          <a:noFill/>
          <a:extLst>
            <a:ext uri="{909E8E84-426E-40DD-AFC4-6F175D3DCCD1}">
              <a14:hiddenFill xmlns:a14="http://schemas.microsoft.com/office/drawing/2010/main">
                <a:solidFill>
                  <a:srgbClr val="FFFFFF"/>
                </a:solidFill>
              </a14:hiddenFill>
            </a:ext>
          </a:extLst>
        </p:spPr>
      </p:pic>
      <p:sp>
        <p:nvSpPr>
          <p:cNvPr id="19" name="テキスト ボックス 18"/>
          <p:cNvSpPr txBox="1"/>
          <p:nvPr/>
        </p:nvSpPr>
        <p:spPr>
          <a:xfrm>
            <a:off x="4853226" y="1074978"/>
            <a:ext cx="2218115" cy="369332"/>
          </a:xfrm>
          <a:prstGeom prst="rect">
            <a:avLst/>
          </a:prstGeom>
          <a:noFill/>
        </p:spPr>
        <p:txBody>
          <a:bodyPr wrap="square" rtlCol="0">
            <a:spAutoFit/>
          </a:bodyPr>
          <a:lstStyle/>
          <a:p>
            <a:pPr algn="ctr"/>
            <a:r>
              <a:rPr lang="en-US" altLang="ja-JP" b="1" dirty="0" err="1" smtClean="0">
                <a:solidFill>
                  <a:prstClr val="black"/>
                </a:solidFill>
                <a:latin typeface="Times New Roman" panose="02020603050405020304" pitchFamily="18" charset="0"/>
                <a:cs typeface="Times New Roman" panose="02020603050405020304" pitchFamily="18" charset="0"/>
              </a:rPr>
              <a:t>Saly</a:t>
            </a:r>
            <a:r>
              <a:rPr lang="en-US" altLang="ja-JP" b="1" dirty="0" smtClean="0">
                <a:solidFill>
                  <a:prstClr val="black"/>
                </a:solidFill>
                <a:latin typeface="Times New Roman" panose="02020603050405020304" pitchFamily="18" charset="0"/>
                <a:cs typeface="Times New Roman" panose="02020603050405020304" pitchFamily="18" charset="0"/>
              </a:rPr>
              <a:t> </a:t>
            </a:r>
            <a:r>
              <a:rPr lang="en-US" altLang="ja-JP" b="1" dirty="0" err="1" smtClean="0">
                <a:solidFill>
                  <a:prstClr val="black"/>
                </a:solidFill>
                <a:latin typeface="Times New Roman" panose="02020603050405020304" pitchFamily="18" charset="0"/>
                <a:cs typeface="Times New Roman" panose="02020603050405020304" pitchFamily="18" charset="0"/>
              </a:rPr>
              <a:t>Sakey</a:t>
            </a:r>
            <a:endParaRPr lang="en-US" altLang="ja-JP" b="1" dirty="0" smtClean="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88347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P1010688.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17033" y="5025010"/>
            <a:ext cx="2664296" cy="19982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図 2" descr="10341992_721562407891871_2819209971039220642_n.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5335">
            <a:off x="3620779" y="7976203"/>
            <a:ext cx="2545886" cy="17543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図 11" descr="P101069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58665">
            <a:off x="824866" y="7975040"/>
            <a:ext cx="2716314" cy="18107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18" descr="テープアイコンストライプ柄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2341">
            <a:off x="4365105" y="7689304"/>
            <a:ext cx="18573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11" name="図 10" descr="P1010630.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50436">
            <a:off x="4697208" y="2354911"/>
            <a:ext cx="1872208" cy="128319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テキスト ボックス 3"/>
          <p:cNvSpPr txBox="1"/>
          <p:nvPr/>
        </p:nvSpPr>
        <p:spPr>
          <a:xfrm>
            <a:off x="1412778" y="295131"/>
            <a:ext cx="4032448" cy="769441"/>
          </a:xfrm>
          <a:prstGeom prst="rect">
            <a:avLst/>
          </a:prstGeom>
          <a:noFill/>
        </p:spPr>
        <p:txBody>
          <a:bodyPr wrap="square" rtlCol="0">
            <a:spAutoFit/>
          </a:bodyPr>
          <a:lstStyle/>
          <a:p>
            <a:pPr algn="ctr"/>
            <a:r>
              <a:rPr lang="en-US" altLang="ja-JP" sz="4400" dirty="0">
                <a:solidFill>
                  <a:prstClr val="black"/>
                </a:solidFill>
                <a:latin typeface="Gill Sans Ultra Bold" panose="020B0A02020104020203" pitchFamily="34" charset="0"/>
              </a:rPr>
              <a:t>-DAY 2-</a:t>
            </a:r>
            <a:endParaRPr lang="ja-JP" altLang="en-US" sz="4400" dirty="0">
              <a:solidFill>
                <a:prstClr val="black"/>
              </a:solidFill>
              <a:latin typeface="Gill Sans Ultra Bold" panose="020B0A02020104020203" pitchFamily="34" charset="0"/>
            </a:endParaRPr>
          </a:p>
        </p:txBody>
      </p:sp>
      <p:sp>
        <p:nvSpPr>
          <p:cNvPr id="7" name="角丸四角形 6"/>
          <p:cNvSpPr/>
          <p:nvPr/>
        </p:nvSpPr>
        <p:spPr>
          <a:xfrm>
            <a:off x="188640" y="1568626"/>
            <a:ext cx="6480720" cy="720080"/>
          </a:xfrm>
          <a:prstGeom prst="roundRect">
            <a:avLst>
              <a:gd name="adj" fmla="val 0"/>
            </a:avLst>
          </a:prstGeom>
          <a:solidFill>
            <a:schemeClr val="lt1">
              <a:alpha val="70000"/>
            </a:schemeClr>
          </a:solidFill>
          <a:ln w="76200"/>
        </p:spPr>
        <p:style>
          <a:lnRef idx="2">
            <a:schemeClr val="accent2"/>
          </a:lnRef>
          <a:fillRef idx="1">
            <a:schemeClr val="lt1"/>
          </a:fillRef>
          <a:effectRef idx="0">
            <a:schemeClr val="accent2"/>
          </a:effectRef>
          <a:fontRef idx="minor">
            <a:schemeClr val="dk1"/>
          </a:fontRef>
        </p:style>
        <p:txBody>
          <a:bodyPr wrap="none" lIns="90000" rIns="36000" rtlCol="0" anchor="ctr"/>
          <a:lstStyle/>
          <a:p>
            <a:pPr algn="just"/>
            <a:r>
              <a:rPr lang="en-US" altLang="ja-JP" sz="2000" b="1" dirty="0">
                <a:solidFill>
                  <a:prstClr val="black"/>
                </a:solidFill>
                <a:latin typeface="Times New Roman"/>
                <a:cs typeface="Times New Roman"/>
              </a:rPr>
              <a:t>The 2nd day, Students of Seta Lab and Emmanuel guided</a:t>
            </a:r>
          </a:p>
          <a:p>
            <a:pPr algn="just"/>
            <a:r>
              <a:rPr lang="en-US" altLang="ja-JP" sz="2000" b="1" dirty="0">
                <a:solidFill>
                  <a:prstClr val="black"/>
                </a:solidFill>
                <a:latin typeface="Times New Roman"/>
                <a:cs typeface="Times New Roman"/>
              </a:rPr>
              <a:t>our friends in Osaka.</a:t>
            </a:r>
          </a:p>
        </p:txBody>
      </p:sp>
      <p:sp>
        <p:nvSpPr>
          <p:cNvPr id="8" name="テキスト ボックス 7"/>
          <p:cNvSpPr txBox="1"/>
          <p:nvPr/>
        </p:nvSpPr>
        <p:spPr>
          <a:xfrm>
            <a:off x="2058272" y="842443"/>
            <a:ext cx="2741456" cy="461665"/>
          </a:xfrm>
          <a:prstGeom prst="rect">
            <a:avLst/>
          </a:prstGeom>
          <a:noFill/>
        </p:spPr>
        <p:txBody>
          <a:bodyPr wrap="none" rtlCol="0">
            <a:spAutoFit/>
          </a:bodyPr>
          <a:lstStyle/>
          <a:p>
            <a:pPr algn="ctr"/>
            <a:r>
              <a:rPr lang="en-US" altLang="ja-JP" sz="2400" b="1" u="sng" dirty="0">
                <a:solidFill>
                  <a:prstClr val="black"/>
                </a:solidFill>
                <a:latin typeface="Times New Roman" panose="02020603050405020304" pitchFamily="18" charset="0"/>
                <a:cs typeface="Times New Roman" panose="02020603050405020304" pitchFamily="18" charset="0"/>
              </a:rPr>
              <a:t>-Osaka sightseeing-</a:t>
            </a:r>
            <a:endParaRPr lang="ja-JP" altLang="en-US" sz="2400" b="1" u="sng" dirty="0">
              <a:solidFill>
                <a:prstClr val="black"/>
              </a:solidFill>
              <a:latin typeface="Times New Roman" panose="02020603050405020304" pitchFamily="18" charset="0"/>
              <a:cs typeface="Times New Roman" panose="02020603050405020304" pitchFamily="18" charset="0"/>
            </a:endParaRPr>
          </a:p>
        </p:txBody>
      </p:sp>
      <p:sp>
        <p:nvSpPr>
          <p:cNvPr id="9" name="角丸四角形 8"/>
          <p:cNvSpPr/>
          <p:nvPr/>
        </p:nvSpPr>
        <p:spPr>
          <a:xfrm>
            <a:off x="188640" y="3800872"/>
            <a:ext cx="3024336" cy="864096"/>
          </a:xfrm>
          <a:prstGeom prst="roundRect">
            <a:avLst>
              <a:gd name="adj" fmla="val 0"/>
            </a:avLst>
          </a:prstGeom>
          <a:solidFill>
            <a:schemeClr val="lt1">
              <a:alpha val="70000"/>
            </a:schemeClr>
          </a:solidFill>
          <a:ln w="76200"/>
        </p:spPr>
        <p:style>
          <a:lnRef idx="2">
            <a:schemeClr val="accent2"/>
          </a:lnRef>
          <a:fillRef idx="1">
            <a:schemeClr val="lt1"/>
          </a:fillRef>
          <a:effectRef idx="0">
            <a:schemeClr val="accent2"/>
          </a:effectRef>
          <a:fontRef idx="minor">
            <a:schemeClr val="dk1"/>
          </a:fontRef>
        </p:style>
        <p:txBody>
          <a:bodyPr rtlCol="0" anchor="ctr"/>
          <a:lstStyle/>
          <a:p>
            <a:r>
              <a:rPr lang="en-US" altLang="ja-JP" sz="1400" b="1" dirty="0">
                <a:solidFill>
                  <a:prstClr val="black"/>
                </a:solidFill>
                <a:latin typeface="Times New Roman"/>
                <a:cs typeface="Times New Roman"/>
              </a:rPr>
              <a:t>Next , we visited Osaka Science Museum, and saw the planetarium as well as various science technology.</a:t>
            </a:r>
            <a:endParaRPr lang="en-US" altLang="ja-JP" sz="1400" dirty="0">
              <a:solidFill>
                <a:prstClr val="black"/>
              </a:solidFill>
              <a:latin typeface="Times New Roman"/>
              <a:cs typeface="Times New Roman"/>
            </a:endParaRPr>
          </a:p>
        </p:txBody>
      </p:sp>
      <p:sp>
        <p:nvSpPr>
          <p:cNvPr id="10" name="正方形/長方形 9"/>
          <p:cNvSpPr/>
          <p:nvPr/>
        </p:nvSpPr>
        <p:spPr>
          <a:xfrm>
            <a:off x="188640" y="7113241"/>
            <a:ext cx="6480720" cy="1008112"/>
          </a:xfrm>
          <a:prstGeom prst="rect">
            <a:avLst/>
          </a:prstGeom>
          <a:solidFill>
            <a:schemeClr val="lt1">
              <a:alpha val="70000"/>
            </a:schemeClr>
          </a:solidFill>
          <a:ln w="76200"/>
        </p:spPr>
        <p:style>
          <a:lnRef idx="2">
            <a:schemeClr val="accent2"/>
          </a:lnRef>
          <a:fillRef idx="1">
            <a:schemeClr val="lt1"/>
          </a:fillRef>
          <a:effectRef idx="0">
            <a:schemeClr val="accent2"/>
          </a:effectRef>
          <a:fontRef idx="minor">
            <a:schemeClr val="dk1"/>
          </a:fontRef>
        </p:style>
        <p:txBody>
          <a:bodyPr rtlCol="0" anchor="ctr"/>
          <a:lstStyle/>
          <a:p>
            <a:pPr algn="just"/>
            <a:r>
              <a:rPr lang="en-US" altLang="ja-JP" sz="1400" b="1" dirty="0">
                <a:solidFill>
                  <a:prstClr val="black"/>
                </a:solidFill>
                <a:latin typeface="Times New Roman"/>
                <a:cs typeface="Times New Roman"/>
              </a:rPr>
              <a:t>After </a:t>
            </a:r>
            <a:r>
              <a:rPr lang="en-US" altLang="ja-JP" sz="1400" b="1" dirty="0" err="1">
                <a:solidFill>
                  <a:prstClr val="black"/>
                </a:solidFill>
                <a:latin typeface="Times New Roman"/>
                <a:cs typeface="Times New Roman"/>
              </a:rPr>
              <a:t>finising</a:t>
            </a:r>
            <a:r>
              <a:rPr lang="en-US" altLang="ja-JP" sz="1400" b="1" dirty="0">
                <a:solidFill>
                  <a:prstClr val="black"/>
                </a:solidFill>
                <a:latin typeface="Times New Roman"/>
                <a:cs typeface="Times New Roman"/>
              </a:rPr>
              <a:t> sightseeing , we went to seafood restaurant. We had a very busy day moving from one place to another and everybody was tired, but we forgot  fatigue during a meal and had many talks with each other. It was a wonderful day, we knew each other well than 1st day!!</a:t>
            </a:r>
          </a:p>
        </p:txBody>
      </p:sp>
      <p:sp>
        <p:nvSpPr>
          <p:cNvPr id="17" name="角丸四角形 16"/>
          <p:cNvSpPr/>
          <p:nvPr/>
        </p:nvSpPr>
        <p:spPr>
          <a:xfrm>
            <a:off x="3429002" y="3800876"/>
            <a:ext cx="3312368" cy="1224136"/>
          </a:xfrm>
          <a:prstGeom prst="roundRect">
            <a:avLst>
              <a:gd name="adj" fmla="val 0"/>
            </a:avLst>
          </a:prstGeom>
          <a:solidFill>
            <a:schemeClr val="lt1">
              <a:alpha val="70000"/>
            </a:schemeClr>
          </a:solidFill>
          <a:ln w="76200"/>
        </p:spPr>
        <p:style>
          <a:lnRef idx="2">
            <a:schemeClr val="accent2"/>
          </a:lnRef>
          <a:fillRef idx="1">
            <a:schemeClr val="lt1"/>
          </a:fillRef>
          <a:effectRef idx="0">
            <a:schemeClr val="accent2"/>
          </a:effectRef>
          <a:fontRef idx="minor">
            <a:schemeClr val="dk1"/>
          </a:fontRef>
        </p:style>
        <p:txBody>
          <a:bodyPr rtlCol="0" anchor="ctr"/>
          <a:lstStyle/>
          <a:p>
            <a:r>
              <a:rPr lang="en-US" altLang="ja-JP" sz="1400" b="1" dirty="0">
                <a:solidFill>
                  <a:prstClr val="black"/>
                </a:solidFill>
                <a:latin typeface="Times New Roman"/>
                <a:cs typeface="Times New Roman"/>
              </a:rPr>
              <a:t>Last , we took the Aqua-Liner to Osaka Castle Park. We admired the charms of Osaka from the river side. We  weren’t able to visit the Castle itself, but we took many photos having it in backside.</a:t>
            </a:r>
            <a:endParaRPr lang="en-US" altLang="ja-JP" sz="1400" dirty="0">
              <a:solidFill>
                <a:prstClr val="black"/>
              </a:solidFill>
              <a:latin typeface="Times New Roman"/>
              <a:cs typeface="Times New Roman"/>
            </a:endParaRPr>
          </a:p>
        </p:txBody>
      </p:sp>
      <p:pic>
        <p:nvPicPr>
          <p:cNvPr id="2" name="図 1" descr="P1010666.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158636">
            <a:off x="358896" y="4904959"/>
            <a:ext cx="2800051" cy="196540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Picture 7" descr="押しピン写真アイコン素材c15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73216" y="2072681"/>
            <a:ext cx="609600" cy="657225"/>
          </a:xfrm>
          <a:prstGeom prst="rect">
            <a:avLst/>
          </a:prstGeom>
          <a:noFill/>
          <a:extLst>
            <a:ext uri="{909E8E84-426E-40DD-AFC4-6F175D3DCCD1}">
              <a14:hiddenFill xmlns:a14="http://schemas.microsoft.com/office/drawing/2010/main">
                <a:solidFill>
                  <a:srgbClr val="FFFFFF"/>
                </a:solidFill>
              </a14:hiddenFill>
            </a:ext>
          </a:extLst>
        </p:spPr>
      </p:pic>
      <p:sp>
        <p:nvSpPr>
          <p:cNvPr id="16" name="角丸四角形 15"/>
          <p:cNvSpPr/>
          <p:nvPr/>
        </p:nvSpPr>
        <p:spPr>
          <a:xfrm>
            <a:off x="188641" y="2432721"/>
            <a:ext cx="4248471" cy="1224136"/>
          </a:xfrm>
          <a:prstGeom prst="roundRect">
            <a:avLst>
              <a:gd name="adj" fmla="val 0"/>
            </a:avLst>
          </a:prstGeom>
          <a:solidFill>
            <a:schemeClr val="lt1">
              <a:alpha val="70000"/>
            </a:schemeClr>
          </a:solidFill>
          <a:ln w="76200"/>
        </p:spPr>
        <p:style>
          <a:lnRef idx="2">
            <a:schemeClr val="accent2"/>
          </a:lnRef>
          <a:fillRef idx="1">
            <a:schemeClr val="lt1"/>
          </a:fillRef>
          <a:effectRef idx="0">
            <a:schemeClr val="accent2"/>
          </a:effectRef>
          <a:fontRef idx="minor">
            <a:schemeClr val="dk1"/>
          </a:fontRef>
        </p:style>
        <p:txBody>
          <a:bodyPr wrap="none" lIns="90000" rIns="36000" rtlCol="0" anchor="ctr"/>
          <a:lstStyle/>
          <a:p>
            <a:pPr algn="just"/>
            <a:r>
              <a:rPr lang="en-US" altLang="ja-JP" sz="1400" b="1" dirty="0">
                <a:solidFill>
                  <a:prstClr val="black"/>
                </a:solidFill>
                <a:latin typeface="Times New Roman"/>
                <a:cs typeface="Times New Roman"/>
              </a:rPr>
              <a:t>First, we went to Knowledge Capital @ Grand Front</a:t>
            </a:r>
          </a:p>
          <a:p>
            <a:pPr algn="just"/>
            <a:r>
              <a:rPr lang="en-US" altLang="ja-JP" sz="1400" b="1" dirty="0">
                <a:solidFill>
                  <a:prstClr val="black"/>
                </a:solidFill>
                <a:latin typeface="Times New Roman"/>
                <a:cs typeface="Times New Roman"/>
              </a:rPr>
              <a:t>Osaka. Staff explained Knowledge Capital and guided </a:t>
            </a:r>
          </a:p>
          <a:p>
            <a:pPr algn="just"/>
            <a:r>
              <a:rPr lang="en-US" altLang="ja-JP" sz="1400" b="1" dirty="0">
                <a:solidFill>
                  <a:prstClr val="black"/>
                </a:solidFill>
                <a:latin typeface="Times New Roman"/>
                <a:cs typeface="Times New Roman"/>
              </a:rPr>
              <a:t>us through many facilities.  RUPP members heard </a:t>
            </a:r>
          </a:p>
          <a:p>
            <a:pPr algn="just"/>
            <a:r>
              <a:rPr lang="en-US" altLang="ja-JP" sz="1400" b="1" dirty="0">
                <a:solidFill>
                  <a:prstClr val="black"/>
                </a:solidFill>
                <a:latin typeface="Times New Roman"/>
                <a:cs typeface="Times New Roman"/>
              </a:rPr>
              <a:t>with good interest and asked them many questions.</a:t>
            </a:r>
            <a:endParaRPr lang="en-US" altLang="ja-JP" sz="1400" dirty="0">
              <a:solidFill>
                <a:prstClr val="black"/>
              </a:solidFill>
              <a:latin typeface="Times New Roman"/>
              <a:cs typeface="Times New Roman"/>
            </a:endParaRPr>
          </a:p>
        </p:txBody>
      </p:sp>
      <p:pic>
        <p:nvPicPr>
          <p:cNvPr id="22" name="Picture 3" descr="押しピン写真アイコン素材c10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0768" y="4520952"/>
            <a:ext cx="609600" cy="657225"/>
          </a:xfrm>
          <a:prstGeom prst="rect">
            <a:avLst/>
          </a:prstGeom>
          <a:noFill/>
          <a:extLst>
            <a:ext uri="{909E8E84-426E-40DD-AFC4-6F175D3DCCD1}">
              <a14:hiddenFill xmlns:a14="http://schemas.microsoft.com/office/drawing/2010/main">
                <a:solidFill>
                  <a:srgbClr val="FFFFFF"/>
                </a:solidFill>
              </a14:hiddenFill>
            </a:ext>
          </a:extLst>
        </p:spPr>
      </p:pic>
      <p:sp>
        <p:nvSpPr>
          <p:cNvPr id="18" name="テキスト ボックス 17"/>
          <p:cNvSpPr txBox="1"/>
          <p:nvPr/>
        </p:nvSpPr>
        <p:spPr>
          <a:xfrm>
            <a:off x="4653137" y="1163286"/>
            <a:ext cx="2218115" cy="369332"/>
          </a:xfrm>
          <a:prstGeom prst="rect">
            <a:avLst/>
          </a:prstGeom>
          <a:noFill/>
        </p:spPr>
        <p:txBody>
          <a:bodyPr wrap="square" rtlCol="0">
            <a:spAutoFit/>
          </a:bodyPr>
          <a:lstStyle/>
          <a:p>
            <a:pPr algn="ctr"/>
            <a:r>
              <a:rPr lang="en-US" altLang="ja-JP" b="1" dirty="0">
                <a:solidFill>
                  <a:prstClr val="black"/>
                </a:solidFill>
                <a:latin typeface="Times New Roman" panose="02020603050405020304" pitchFamily="18" charset="0"/>
                <a:cs typeface="Times New Roman" panose="02020603050405020304" pitchFamily="18" charset="0"/>
              </a:rPr>
              <a:t>Ryosuke </a:t>
            </a:r>
            <a:r>
              <a:rPr lang="en-US" altLang="ja-JP" b="1" dirty="0" smtClean="0">
                <a:solidFill>
                  <a:prstClr val="black"/>
                </a:solidFill>
                <a:latin typeface="Times New Roman" panose="02020603050405020304" pitchFamily="18" charset="0"/>
                <a:cs typeface="Times New Roman" panose="02020603050405020304" pitchFamily="18" charset="0"/>
              </a:rPr>
              <a:t>Nagai</a:t>
            </a:r>
            <a:endParaRPr lang="ja-JP" altLang="en-US"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93842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412778" y="295131"/>
            <a:ext cx="4032448" cy="769441"/>
          </a:xfrm>
          <a:prstGeom prst="rect">
            <a:avLst/>
          </a:prstGeom>
          <a:noFill/>
        </p:spPr>
        <p:txBody>
          <a:bodyPr wrap="square" rtlCol="0">
            <a:spAutoFit/>
          </a:bodyPr>
          <a:lstStyle/>
          <a:p>
            <a:pPr algn="ctr"/>
            <a:r>
              <a:rPr lang="en-US" altLang="ja-JP" sz="4400" dirty="0">
                <a:solidFill>
                  <a:prstClr val="black"/>
                </a:solidFill>
                <a:latin typeface="Gill Sans Ultra Bold" panose="020B0A02020104020203" pitchFamily="34" charset="0"/>
              </a:rPr>
              <a:t>-DAY 2-</a:t>
            </a:r>
            <a:endParaRPr lang="ja-JP" altLang="en-US" sz="4400" dirty="0">
              <a:solidFill>
                <a:prstClr val="black"/>
              </a:solidFill>
              <a:latin typeface="Gill Sans Ultra Bold" panose="020B0A02020104020203" pitchFamily="34" charset="0"/>
            </a:endParaRPr>
          </a:p>
        </p:txBody>
      </p:sp>
      <p:sp>
        <p:nvSpPr>
          <p:cNvPr id="8" name="テキスト ボックス 7"/>
          <p:cNvSpPr txBox="1"/>
          <p:nvPr/>
        </p:nvSpPr>
        <p:spPr>
          <a:xfrm>
            <a:off x="1408256" y="876684"/>
            <a:ext cx="4041491" cy="682238"/>
          </a:xfrm>
          <a:prstGeom prst="rect">
            <a:avLst/>
          </a:prstGeom>
          <a:noFill/>
        </p:spPr>
        <p:txBody>
          <a:bodyPr wrap="none" rtlCol="0">
            <a:spAutoFit/>
          </a:bodyPr>
          <a:lstStyle/>
          <a:p>
            <a:pPr algn="ctr">
              <a:lnSpc>
                <a:spcPts val="2300"/>
              </a:lnSpc>
            </a:pPr>
            <a:r>
              <a:rPr lang="en-US" altLang="ja-JP" sz="2400" b="1" u="sng" dirty="0">
                <a:solidFill>
                  <a:prstClr val="black"/>
                </a:solidFill>
                <a:latin typeface="Times New Roman" panose="02020603050405020304" pitchFamily="18" charset="0"/>
                <a:cs typeface="Times New Roman" panose="02020603050405020304" pitchFamily="18" charset="0"/>
              </a:rPr>
              <a:t>-</a:t>
            </a:r>
            <a:r>
              <a:rPr lang="en-US" sz="2400" b="1" u="sng" dirty="0">
                <a:solidFill>
                  <a:prstClr val="black"/>
                </a:solidFill>
                <a:latin typeface="Times New Roman" panose="02020603050405020304" pitchFamily="18" charset="0"/>
                <a:cs typeface="Times New Roman" panose="02020603050405020304" pitchFamily="18" charset="0"/>
              </a:rPr>
              <a:t>Visiting Knowledge Capital </a:t>
            </a:r>
          </a:p>
          <a:p>
            <a:pPr algn="ctr">
              <a:lnSpc>
                <a:spcPts val="2300"/>
              </a:lnSpc>
            </a:pPr>
            <a:r>
              <a:rPr lang="en-US" sz="2400" b="1" u="sng" dirty="0">
                <a:solidFill>
                  <a:prstClr val="black"/>
                </a:solidFill>
                <a:latin typeface="Times New Roman" panose="02020603050405020304" pitchFamily="18" charset="0"/>
                <a:cs typeface="Times New Roman" panose="02020603050405020304" pitchFamily="18" charset="0"/>
              </a:rPr>
              <a:t>And Osaka Science Museum</a:t>
            </a:r>
            <a:r>
              <a:rPr lang="en-US" altLang="ja-JP" sz="2400" b="1" u="sng" dirty="0">
                <a:solidFill>
                  <a:prstClr val="black"/>
                </a:solidFill>
                <a:latin typeface="Times New Roman" panose="02020603050405020304" pitchFamily="18" charset="0"/>
                <a:cs typeface="Times New Roman" panose="02020603050405020304" pitchFamily="18" charset="0"/>
              </a:rPr>
              <a:t>-</a:t>
            </a:r>
            <a:endParaRPr lang="ja-JP" altLang="en-US" sz="2400" b="1" u="sng" dirty="0">
              <a:solidFill>
                <a:prstClr val="black"/>
              </a:solidFill>
              <a:latin typeface="Times New Roman" panose="02020603050405020304" pitchFamily="18" charset="0"/>
              <a:cs typeface="Times New Roman" panose="02020603050405020304" pitchFamily="18" charset="0"/>
            </a:endParaRPr>
          </a:p>
        </p:txBody>
      </p:sp>
      <p:sp>
        <p:nvSpPr>
          <p:cNvPr id="9" name="角丸四角形 8"/>
          <p:cNvSpPr/>
          <p:nvPr/>
        </p:nvSpPr>
        <p:spPr>
          <a:xfrm>
            <a:off x="193999" y="3584852"/>
            <a:ext cx="6403355" cy="1325793"/>
          </a:xfrm>
          <a:prstGeom prst="roundRect">
            <a:avLst>
              <a:gd name="adj" fmla="val 0"/>
            </a:avLst>
          </a:prstGeom>
          <a:solidFill>
            <a:schemeClr val="lt1">
              <a:alpha val="70000"/>
            </a:schemeClr>
          </a:solidFill>
          <a:ln w="76200"/>
        </p:spPr>
        <p:style>
          <a:lnRef idx="2">
            <a:schemeClr val="accent2"/>
          </a:lnRef>
          <a:fillRef idx="1">
            <a:schemeClr val="lt1"/>
          </a:fillRef>
          <a:effectRef idx="0">
            <a:schemeClr val="accent2"/>
          </a:effectRef>
          <a:fontRef idx="minor">
            <a:schemeClr val="dk1"/>
          </a:fontRef>
        </p:style>
        <p:txBody>
          <a:bodyPr rtlCol="0" anchor="ctr"/>
          <a:lstStyle/>
          <a:p>
            <a:pPr algn="just"/>
            <a:r>
              <a:rPr lang="en-US" sz="1500" b="1" dirty="0" smtClean="0">
                <a:solidFill>
                  <a:prstClr val="black"/>
                </a:solidFill>
                <a:latin typeface="Times New Roman" panose="02020603050405020304" pitchFamily="18" charset="0"/>
                <a:cs typeface="Times New Roman" panose="02020603050405020304" pitchFamily="18" charset="0"/>
              </a:rPr>
              <a:t>It is the place that I love the most. It is the place for fun, learning, exploring, and interacting with science. Besides, reading and studying the phenomenon of physics, chemistry, geology, … from textbooks and try to remember all of them by heart; we just go to the Museum then we can learn all those things, even kids can learn them in entertainment way. </a:t>
            </a:r>
            <a:endParaRPr lang="ja-JP" altLang="en-US" sz="1500" b="1" dirty="0">
              <a:solidFill>
                <a:prstClr val="black">
                  <a:lumMod val="85000"/>
                  <a:lumOff val="15000"/>
                </a:prstClr>
              </a:solidFill>
              <a:latin typeface="Times New Roman" panose="02020603050405020304" pitchFamily="18" charset="0"/>
              <a:cs typeface="Times New Roman" panose="02020603050405020304" pitchFamily="18" charset="0"/>
            </a:endParaRPr>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949273" y="1856657"/>
            <a:ext cx="2648080" cy="1483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5" name="角丸四角形 8"/>
          <p:cNvSpPr/>
          <p:nvPr/>
        </p:nvSpPr>
        <p:spPr>
          <a:xfrm>
            <a:off x="193997" y="1823556"/>
            <a:ext cx="3523035" cy="1617003"/>
          </a:xfrm>
          <a:prstGeom prst="roundRect">
            <a:avLst>
              <a:gd name="adj" fmla="val 0"/>
            </a:avLst>
          </a:prstGeom>
          <a:solidFill>
            <a:schemeClr val="lt1">
              <a:alpha val="70000"/>
            </a:schemeClr>
          </a:solidFill>
          <a:ln w="76200"/>
        </p:spPr>
        <p:style>
          <a:lnRef idx="2">
            <a:schemeClr val="accent2"/>
          </a:lnRef>
          <a:fillRef idx="1">
            <a:schemeClr val="lt1"/>
          </a:fillRef>
          <a:effectRef idx="0">
            <a:schemeClr val="accent2"/>
          </a:effectRef>
          <a:fontRef idx="minor">
            <a:schemeClr val="dk1"/>
          </a:fontRef>
        </p:style>
        <p:txBody>
          <a:bodyPr rtlCol="0" anchor="ctr"/>
          <a:lstStyle/>
          <a:p>
            <a:pPr algn="just"/>
            <a:r>
              <a:rPr lang="en-US" sz="1500" b="1" dirty="0">
                <a:solidFill>
                  <a:prstClr val="black"/>
                </a:solidFill>
                <a:latin typeface="Times New Roman" panose="02020603050405020304" pitchFamily="18" charset="0"/>
                <a:cs typeface="Times New Roman" panose="02020603050405020304" pitchFamily="18" charset="0"/>
              </a:rPr>
              <a:t>This lab is so amazing. It is not only a place to exhibit, but also to promote new values and innovation. With 3 types of Lab (Active lab, Café lab, and Event Lab), we can see the new prototypes of cutting-edge technologies, products and services. </a:t>
            </a:r>
          </a:p>
        </p:txBody>
      </p:sp>
      <p:pic>
        <p:nvPicPr>
          <p:cNvPr id="16" name="Picture 5"/>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21205483">
            <a:off x="4406519" y="5277546"/>
            <a:ext cx="1669377" cy="22258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1" name="Picture 7"/>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rot="189234">
            <a:off x="773268" y="5696203"/>
            <a:ext cx="2985885" cy="16795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42" name="Picture 18" descr="テープアイコンストライプ柄5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61402">
            <a:off x="1450581" y="5296598"/>
            <a:ext cx="1809750" cy="581026"/>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テープアイコンストライプ柄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012877">
            <a:off x="4709591" y="5112960"/>
            <a:ext cx="657541" cy="3845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rot="21217046" flipH="1">
            <a:off x="481017" y="7339896"/>
            <a:ext cx="2190484" cy="16428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50" name="Picture 26" descr="テープアイコンストライプ柄0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7966" y="7155370"/>
            <a:ext cx="1094802" cy="54073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rot="21314977">
            <a:off x="3608253" y="6894304"/>
            <a:ext cx="2542966" cy="1907226"/>
          </a:xfrm>
          <a:prstGeom prst="snip2DiagRect">
            <a:avLst>
              <a:gd name="adj1" fmla="val 0"/>
              <a:gd name="adj2" fmla="val 10174"/>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19" name="Picture 18" descr="押しピン写真アイコン素材b0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78709" y="6746376"/>
            <a:ext cx="504825" cy="47625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2355458" y="8235263"/>
            <a:ext cx="1904496" cy="14283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1" name="Picture 20" descr="押しピン写真アイコン素材b0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67062" y="8027861"/>
            <a:ext cx="504825" cy="476251"/>
          </a:xfrm>
          <a:prstGeom prst="rect">
            <a:avLst/>
          </a:prstGeom>
          <a:noFill/>
          <a:extLst>
            <a:ext uri="{909E8E84-426E-40DD-AFC4-6F175D3DCCD1}">
              <a14:hiddenFill xmlns:a14="http://schemas.microsoft.com/office/drawing/2010/main">
                <a:solidFill>
                  <a:srgbClr val="FFFFFF"/>
                </a:solidFill>
              </a14:hiddenFill>
            </a:ext>
          </a:extLst>
        </p:spPr>
      </p:pic>
      <p:sp>
        <p:nvSpPr>
          <p:cNvPr id="18" name="テキスト ボックス 17"/>
          <p:cNvSpPr txBox="1"/>
          <p:nvPr/>
        </p:nvSpPr>
        <p:spPr>
          <a:xfrm>
            <a:off x="4706770" y="1480468"/>
            <a:ext cx="2218115" cy="369332"/>
          </a:xfrm>
          <a:prstGeom prst="rect">
            <a:avLst/>
          </a:prstGeom>
          <a:noFill/>
        </p:spPr>
        <p:txBody>
          <a:bodyPr wrap="square" rtlCol="0">
            <a:spAutoFit/>
          </a:bodyPr>
          <a:lstStyle/>
          <a:p>
            <a:pPr algn="ctr"/>
            <a:r>
              <a:rPr lang="en-US" altLang="ja-JP" b="1" dirty="0">
                <a:latin typeface="Times New Roman" panose="02020603050405020304" pitchFamily="18" charset="0"/>
                <a:cs typeface="Times New Roman" panose="02020603050405020304" pitchFamily="18" charset="0"/>
              </a:rPr>
              <a:t>Rim </a:t>
            </a:r>
            <a:r>
              <a:rPr lang="en-US" altLang="ja-JP" b="1" dirty="0" err="1">
                <a:latin typeface="Times New Roman" panose="02020603050405020304" pitchFamily="18" charset="0"/>
                <a:cs typeface="Times New Roman" panose="02020603050405020304" pitchFamily="18" charset="0"/>
              </a:rPr>
              <a:t>Beanbonyka</a:t>
            </a:r>
            <a:endParaRPr lang="ja-JP" alt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80398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412778" y="295131"/>
            <a:ext cx="4032448" cy="769441"/>
          </a:xfrm>
          <a:prstGeom prst="rect">
            <a:avLst/>
          </a:prstGeom>
          <a:noFill/>
        </p:spPr>
        <p:txBody>
          <a:bodyPr wrap="square" rtlCol="0">
            <a:spAutoFit/>
          </a:bodyPr>
          <a:lstStyle/>
          <a:p>
            <a:pPr algn="ctr"/>
            <a:r>
              <a:rPr lang="en-US" altLang="ja-JP" sz="4400" dirty="0">
                <a:solidFill>
                  <a:prstClr val="black"/>
                </a:solidFill>
                <a:latin typeface="Gill Sans Ultra Bold" panose="020B0A02020104020203" pitchFamily="34" charset="0"/>
              </a:rPr>
              <a:t>-</a:t>
            </a:r>
            <a:r>
              <a:rPr lang="en-US" altLang="ja-JP" sz="4400" dirty="0" smtClean="0">
                <a:solidFill>
                  <a:prstClr val="black"/>
                </a:solidFill>
                <a:latin typeface="Gill Sans Ultra Bold" panose="020B0A02020104020203" pitchFamily="34" charset="0"/>
              </a:rPr>
              <a:t>DAY 3-</a:t>
            </a:r>
            <a:endParaRPr lang="ja-JP" altLang="en-US" sz="4400" dirty="0">
              <a:solidFill>
                <a:prstClr val="black"/>
              </a:solidFill>
              <a:latin typeface="Gill Sans Ultra Bold" panose="020B0A02020104020203" pitchFamily="34" charset="0"/>
            </a:endParaRPr>
          </a:p>
        </p:txBody>
      </p:sp>
      <p:sp>
        <p:nvSpPr>
          <p:cNvPr id="8" name="テキスト ボックス 7"/>
          <p:cNvSpPr txBox="1"/>
          <p:nvPr/>
        </p:nvSpPr>
        <p:spPr>
          <a:xfrm>
            <a:off x="1594587" y="798553"/>
            <a:ext cx="3668825" cy="461665"/>
          </a:xfrm>
          <a:prstGeom prst="rect">
            <a:avLst/>
          </a:prstGeom>
          <a:noFill/>
        </p:spPr>
        <p:txBody>
          <a:bodyPr wrap="none" rtlCol="0">
            <a:spAutoFit/>
          </a:bodyPr>
          <a:lstStyle/>
          <a:p>
            <a:pPr algn="ctr"/>
            <a:r>
              <a:rPr lang="en-US" altLang="ja-JP" sz="2400" b="1" u="sng" dirty="0">
                <a:solidFill>
                  <a:prstClr val="black"/>
                </a:solidFill>
                <a:latin typeface="Times New Roman" panose="02020603050405020304" pitchFamily="18" charset="0"/>
                <a:cs typeface="Times New Roman" panose="02020603050405020304" pitchFamily="18" charset="0"/>
              </a:rPr>
              <a:t>-System inspired </a:t>
            </a:r>
            <a:r>
              <a:rPr lang="en-US" altLang="ja-JP" sz="2400" b="1" u="sng" dirty="0" smtClean="0">
                <a:solidFill>
                  <a:prstClr val="black"/>
                </a:solidFill>
                <a:latin typeface="Times New Roman" panose="02020603050405020304" pitchFamily="18" charset="0"/>
                <a:cs typeface="Times New Roman" panose="02020603050405020304" pitchFamily="18" charset="0"/>
              </a:rPr>
              <a:t>thinking-</a:t>
            </a:r>
            <a:endParaRPr lang="en-US" altLang="ja-JP" sz="2400" b="1" u="sng" dirty="0">
              <a:solidFill>
                <a:prstClr val="black"/>
              </a:solidFill>
              <a:latin typeface="Times New Roman" panose="02020603050405020304" pitchFamily="18" charset="0"/>
              <a:cs typeface="Times New Roman" panose="02020603050405020304" pitchFamily="18" charset="0"/>
            </a:endParaRPr>
          </a:p>
        </p:txBody>
      </p:sp>
      <p:sp>
        <p:nvSpPr>
          <p:cNvPr id="2" name="正方形/長方形 1"/>
          <p:cNvSpPr/>
          <p:nvPr/>
        </p:nvSpPr>
        <p:spPr>
          <a:xfrm>
            <a:off x="260649" y="1637126"/>
            <a:ext cx="6413787" cy="4248471"/>
          </a:xfrm>
          <a:prstGeom prst="rect">
            <a:avLst/>
          </a:prstGeom>
          <a:noFill/>
          <a:ln w="762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just">
              <a:lnSpc>
                <a:spcPts val="2400"/>
              </a:lnSpc>
            </a:pPr>
            <a:r>
              <a:rPr lang="en-US" altLang="ja-JP" sz="2300" b="1" dirty="0">
                <a:solidFill>
                  <a:prstClr val="black"/>
                </a:solidFill>
                <a:latin typeface="Times New Roman" panose="02020603050405020304" pitchFamily="18" charset="0"/>
                <a:cs typeface="Times New Roman" panose="02020603050405020304" pitchFamily="18" charset="0"/>
              </a:rPr>
              <a:t> Observing Cambodian and Japanese young people gather, think and discuss together  about each other country issues made me feel proud, happy and furthermore incredibly lucky. I’m pretty sure that the key to build a better world is to give young people, who are the future of their countries, the opportunity to think, exchange, share values and learn from each other. One thousand thanks to SIMS professors and staff  for making this possible.</a:t>
            </a:r>
          </a:p>
          <a:p>
            <a:pPr algn="just">
              <a:lnSpc>
                <a:spcPts val="2400"/>
              </a:lnSpc>
            </a:pPr>
            <a:r>
              <a:rPr lang="en-US" altLang="ja-JP" sz="2300" b="1" dirty="0">
                <a:solidFill>
                  <a:prstClr val="black"/>
                </a:solidFill>
                <a:latin typeface="Times New Roman" panose="02020603050405020304" pitchFamily="18" charset="0"/>
                <a:cs typeface="Times New Roman" panose="02020603050405020304" pitchFamily="18" charset="0"/>
              </a:rPr>
              <a:t> After the workshop, we made a surprise to Rachana for her birthday, a perfect end to  a memorable day.</a:t>
            </a:r>
          </a:p>
        </p:txBody>
      </p:sp>
      <p:sp>
        <p:nvSpPr>
          <p:cNvPr id="18" name="正方形/長方形 17"/>
          <p:cNvSpPr/>
          <p:nvPr/>
        </p:nvSpPr>
        <p:spPr>
          <a:xfrm>
            <a:off x="260649" y="6231403"/>
            <a:ext cx="6413787" cy="3466568"/>
          </a:xfrm>
          <a:prstGeom prst="rect">
            <a:avLst/>
          </a:prstGeom>
          <a:noFill/>
          <a:ln w="762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ja-JP" altLang="en-US" sz="3200" dirty="0">
              <a:solidFill>
                <a:prstClr val="black"/>
              </a:solidFill>
            </a:endParaRPr>
          </a:p>
        </p:txBody>
      </p:sp>
      <p:pic>
        <p:nvPicPr>
          <p:cNvPr id="3" name="図 2" descr="10646973_10202556141776822_5022140447949554728_n.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178204">
            <a:off x="3753140" y="6119230"/>
            <a:ext cx="2565803" cy="1924352"/>
          </a:xfrm>
          <a:prstGeom prst="rect">
            <a:avLst/>
          </a:prstGeom>
          <a:ln w="38100" cap="sq">
            <a:solidFill>
              <a:srgbClr val="FBD1F6"/>
            </a:solidFill>
            <a:prstDash val="solid"/>
            <a:miter lim="800000"/>
          </a:ln>
          <a:effectLst>
            <a:outerShdw blurRad="50800" dist="38100" dir="2700000" algn="tl" rotWithShape="0">
              <a:srgbClr val="000000">
                <a:alpha val="43000"/>
              </a:srgbClr>
            </a:outerShdw>
          </a:effectLst>
        </p:spPr>
      </p:pic>
      <p:pic>
        <p:nvPicPr>
          <p:cNvPr id="5" name="図 4" descr="10574221_10202556146336936_1318443564763197075_n.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11110">
            <a:off x="693448" y="7903552"/>
            <a:ext cx="2480393" cy="1837926"/>
          </a:xfrm>
          <a:prstGeom prst="rect">
            <a:avLst/>
          </a:prstGeom>
          <a:ln w="38100" cap="sq">
            <a:solidFill>
              <a:srgbClr val="FBD1F6"/>
            </a:solidFill>
            <a:prstDash val="solid"/>
            <a:miter lim="800000"/>
          </a:ln>
          <a:effectLst>
            <a:outerShdw blurRad="50800" dist="38100" dir="2700000" algn="tl" rotWithShape="0">
              <a:srgbClr val="000000">
                <a:alpha val="43000"/>
              </a:srgbClr>
            </a:outerShdw>
          </a:effectLst>
        </p:spPr>
      </p:pic>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62401">
            <a:off x="3537098" y="7631609"/>
            <a:ext cx="2481549" cy="1861162"/>
          </a:xfrm>
          <a:prstGeom prst="rect">
            <a:avLst/>
          </a:prstGeom>
          <a:ln w="38100" cap="sq">
            <a:solidFill>
              <a:srgbClr val="FFFFFF"/>
            </a:solidFill>
            <a:prstDash val="solid"/>
            <a:miter lim="800000"/>
          </a:ln>
          <a:effectLst>
            <a:outerShdw blurRad="50800" dist="38100" dir="2700000" algn="tl" rotWithShape="0">
              <a:srgbClr val="000000">
                <a:alpha val="43000"/>
              </a:srgbClr>
            </a:outerShdw>
          </a:effectLst>
        </p:spPr>
      </p:pic>
      <p:pic>
        <p:nvPicPr>
          <p:cNvPr id="7" name="図 6" descr="10384930_676403195786131_8974831151996897810_n.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54185">
            <a:off x="779247" y="6177332"/>
            <a:ext cx="2736304" cy="1824202"/>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10" name="Picture 14" descr="押しピン写真アイコン素材b0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77272" y="8921778"/>
            <a:ext cx="504825" cy="47625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押しピン写真アイコン素材b0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6714" y="5969449"/>
            <a:ext cx="504825" cy="476251"/>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p:cNvSpPr txBox="1"/>
          <p:nvPr/>
        </p:nvSpPr>
        <p:spPr>
          <a:xfrm>
            <a:off x="4365104" y="1199292"/>
            <a:ext cx="2506146" cy="369332"/>
          </a:xfrm>
          <a:prstGeom prst="rect">
            <a:avLst/>
          </a:prstGeom>
          <a:noFill/>
        </p:spPr>
        <p:txBody>
          <a:bodyPr wrap="square" rtlCol="0">
            <a:spAutoFit/>
          </a:bodyPr>
          <a:lstStyle/>
          <a:p>
            <a:pPr algn="ctr"/>
            <a:r>
              <a:rPr lang="en-US" altLang="ja-JP" b="1" dirty="0">
                <a:solidFill>
                  <a:prstClr val="black"/>
                </a:solidFill>
                <a:latin typeface="Times New Roman" panose="02020603050405020304" pitchFamily="18" charset="0"/>
                <a:cs typeface="Times New Roman" panose="02020603050405020304" pitchFamily="18" charset="0"/>
              </a:rPr>
              <a:t>Emmanuel AYEDOUN</a:t>
            </a:r>
            <a:endParaRPr lang="ja-JP" altLang="en-US"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52353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412778" y="295131"/>
            <a:ext cx="4032448" cy="769441"/>
          </a:xfrm>
          <a:prstGeom prst="rect">
            <a:avLst/>
          </a:prstGeom>
          <a:noFill/>
        </p:spPr>
        <p:txBody>
          <a:bodyPr wrap="square" rtlCol="0">
            <a:spAutoFit/>
          </a:bodyPr>
          <a:lstStyle/>
          <a:p>
            <a:pPr algn="ctr"/>
            <a:r>
              <a:rPr lang="en-US" altLang="ja-JP" sz="4400" dirty="0">
                <a:solidFill>
                  <a:prstClr val="black"/>
                </a:solidFill>
                <a:latin typeface="Gill Sans Ultra Bold" panose="020B0A02020104020203" pitchFamily="34" charset="0"/>
              </a:rPr>
              <a:t>-DAY 3-</a:t>
            </a:r>
            <a:endParaRPr lang="ja-JP" altLang="en-US" sz="4400" dirty="0">
              <a:solidFill>
                <a:prstClr val="black"/>
              </a:solidFill>
              <a:latin typeface="Gill Sans Ultra Bold" panose="020B0A02020104020203" pitchFamily="34" charset="0"/>
            </a:endParaRPr>
          </a:p>
        </p:txBody>
      </p:sp>
      <p:sp>
        <p:nvSpPr>
          <p:cNvPr id="8" name="テキスト ボックス 7"/>
          <p:cNvSpPr txBox="1"/>
          <p:nvPr/>
        </p:nvSpPr>
        <p:spPr>
          <a:xfrm>
            <a:off x="809917" y="833739"/>
            <a:ext cx="5238165" cy="461665"/>
          </a:xfrm>
          <a:prstGeom prst="rect">
            <a:avLst/>
          </a:prstGeom>
          <a:noFill/>
        </p:spPr>
        <p:txBody>
          <a:bodyPr wrap="none" rtlCol="0">
            <a:spAutoFit/>
          </a:bodyPr>
          <a:lstStyle/>
          <a:p>
            <a:pPr algn="ctr"/>
            <a:r>
              <a:rPr lang="en-US" altLang="ja-JP" sz="2400" b="1" u="sng" dirty="0">
                <a:solidFill>
                  <a:prstClr val="black"/>
                </a:solidFill>
                <a:latin typeface="Times New Roman" panose="02020603050405020304" pitchFamily="18" charset="0"/>
                <a:cs typeface="Times New Roman" panose="02020603050405020304" pitchFamily="18" charset="0"/>
              </a:rPr>
              <a:t>-Presentation? Birthday Celebration?-</a:t>
            </a:r>
            <a:endParaRPr lang="ja-JP" altLang="en-US" sz="2400" b="1" u="sng" dirty="0">
              <a:solidFill>
                <a:prstClr val="black"/>
              </a:solidFill>
              <a:latin typeface="Times New Roman" panose="02020603050405020304" pitchFamily="18" charset="0"/>
              <a:cs typeface="Times New Roman" panose="02020603050405020304" pitchFamily="18" charset="0"/>
            </a:endParaRPr>
          </a:p>
        </p:txBody>
      </p:sp>
      <p:sp>
        <p:nvSpPr>
          <p:cNvPr id="2" name="正方形/長方形 1"/>
          <p:cNvSpPr/>
          <p:nvPr/>
        </p:nvSpPr>
        <p:spPr>
          <a:xfrm>
            <a:off x="222117" y="1568623"/>
            <a:ext cx="6413787" cy="1512169"/>
          </a:xfrm>
          <a:prstGeom prst="rect">
            <a:avLst/>
          </a:prstGeom>
          <a:noFill/>
          <a:ln w="762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en-US" altLang="ja-JP" sz="1900" b="1" dirty="0">
                <a:solidFill>
                  <a:prstClr val="black">
                    <a:lumMod val="85000"/>
                    <a:lumOff val="15000"/>
                  </a:prstClr>
                </a:solidFill>
                <a:latin typeface="Times New Roman" panose="02020603050405020304" pitchFamily="18" charset="0"/>
                <a:cs typeface="Times New Roman" panose="02020603050405020304" pitchFamily="18" charset="0"/>
              </a:rPr>
              <a:t>On the third day of Sakura Exchange Program at OPU, there were an interesting session about the SiMS program and a discussion regarding E-Commerce status of Cambodia and Japan. Surprisingly, everyone celebrated my birthday.</a:t>
            </a:r>
            <a:r>
              <a:rPr lang="en-US" altLang="ja-JP" sz="2000" b="1" dirty="0">
                <a:solidFill>
                  <a:prstClr val="black">
                    <a:lumMod val="85000"/>
                    <a:lumOff val="15000"/>
                  </a:prstClr>
                </a:solidFill>
                <a:latin typeface="Times New Roman" panose="02020603050405020304" pitchFamily="18" charset="0"/>
                <a:cs typeface="Times New Roman" panose="02020603050405020304" pitchFamily="18" charset="0"/>
              </a:rPr>
              <a:t> </a:t>
            </a:r>
            <a:endParaRPr lang="ja-JP" altLang="en-US" sz="2000" b="1" dirty="0">
              <a:solidFill>
                <a:prstClr val="black">
                  <a:lumMod val="85000"/>
                  <a:lumOff val="15000"/>
                </a:prstClr>
              </a:solidFill>
              <a:latin typeface="Times New Roman" panose="02020603050405020304" pitchFamily="18" charset="0"/>
              <a:cs typeface="Times New Roman" panose="02020603050405020304" pitchFamily="18" charset="0"/>
            </a:endParaRPr>
          </a:p>
        </p:txBody>
      </p:sp>
      <p:sp>
        <p:nvSpPr>
          <p:cNvPr id="6" name="正方形/長方形 5"/>
          <p:cNvSpPr/>
          <p:nvPr/>
        </p:nvSpPr>
        <p:spPr>
          <a:xfrm>
            <a:off x="188640" y="3224812"/>
            <a:ext cx="4142988" cy="1194413"/>
          </a:xfrm>
          <a:prstGeom prst="rect">
            <a:avLst/>
          </a:prstGeom>
          <a:noFill/>
          <a:ln w="762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en-US" altLang="ja-JP" sz="1400" b="1" dirty="0">
                <a:solidFill>
                  <a:prstClr val="black">
                    <a:lumMod val="85000"/>
                    <a:lumOff val="15000"/>
                  </a:prstClr>
                </a:solidFill>
                <a:latin typeface="Times New Roman" panose="02020603050405020304" pitchFamily="18" charset="0"/>
                <a:cs typeface="Times New Roman" panose="02020603050405020304" pitchFamily="18" charset="0"/>
              </a:rPr>
              <a:t>In the morning, a professor from OPU presented the SiMS program to RUPP students and lecturers, and current SiMS scholarship recipients. It was very informative and interesting. </a:t>
            </a:r>
            <a:endParaRPr lang="ja-JP" altLang="en-US" sz="1400" b="1" dirty="0">
              <a:solidFill>
                <a:prstClr val="black">
                  <a:lumMod val="85000"/>
                  <a:lumOff val="15000"/>
                </a:prstClr>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rot="21424548">
            <a:off x="382490" y="4781638"/>
            <a:ext cx="1781043" cy="118794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10" name="正方形/長方形 9"/>
          <p:cNvSpPr/>
          <p:nvPr/>
        </p:nvSpPr>
        <p:spPr>
          <a:xfrm>
            <a:off x="2420889" y="4664968"/>
            <a:ext cx="4215015" cy="1440160"/>
          </a:xfrm>
          <a:prstGeom prst="rect">
            <a:avLst/>
          </a:prstGeom>
          <a:noFill/>
          <a:ln w="762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en-US" altLang="ja-JP" sz="1400" b="1" dirty="0">
                <a:solidFill>
                  <a:prstClr val="black">
                    <a:lumMod val="85000"/>
                    <a:lumOff val="15000"/>
                  </a:prstClr>
                </a:solidFill>
                <a:latin typeface="Times New Roman" panose="02020603050405020304" pitchFamily="18" charset="0"/>
                <a:cs typeface="Times New Roman" panose="02020603050405020304" pitchFamily="18" charset="0"/>
              </a:rPr>
              <a:t>In the afternoon,  there was a fascinating discussion between Cambodian and Japanese students about the E-Commerce of both countries. We learned a lot from one another, and we have brought back all those ideas to our home country for the future implementation of E-Commerce.</a:t>
            </a:r>
            <a:endParaRPr lang="ja-JP" altLang="en-US" sz="1400" b="1" dirty="0">
              <a:solidFill>
                <a:prstClr val="black">
                  <a:lumMod val="85000"/>
                  <a:lumOff val="15000"/>
                </a:prstClr>
              </a:solidFill>
              <a:latin typeface="Times New Roman" panose="02020603050405020304" pitchFamily="18" charset="0"/>
              <a:cs typeface="Times New Roman" panose="02020603050405020304" pitchFamily="18" charset="0"/>
            </a:endParaRPr>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252344">
            <a:off x="4682105" y="3326288"/>
            <a:ext cx="1782201" cy="118871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13" name="Picture 3" descr="押しピン写真アイコン素材c10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5225" y="2842756"/>
            <a:ext cx="609600" cy="65722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315" y="4376937"/>
            <a:ext cx="542971" cy="586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正方形/長方形 14"/>
          <p:cNvSpPr/>
          <p:nvPr/>
        </p:nvSpPr>
        <p:spPr>
          <a:xfrm>
            <a:off x="188640" y="6249143"/>
            <a:ext cx="6480720" cy="1440160"/>
          </a:xfrm>
          <a:prstGeom prst="rect">
            <a:avLst/>
          </a:prstGeom>
          <a:noFill/>
          <a:ln w="762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en-US" altLang="ja-JP" sz="1200" b="1" dirty="0">
                <a:solidFill>
                  <a:prstClr val="black">
                    <a:lumMod val="85000"/>
                    <a:lumOff val="15000"/>
                  </a:prstClr>
                </a:solidFill>
                <a:latin typeface="Times New Roman" panose="02020603050405020304" pitchFamily="18" charset="0"/>
                <a:cs typeface="Times New Roman" panose="02020603050405020304" pitchFamily="18" charset="0"/>
              </a:rPr>
              <a:t>After all the discussion, there was a dinner reception which was honorably attended by OPU president, vice president, professors, Japanese students, and all RUPP students and lecturers. Unexpectedly, everyone sang me a happy birthday song during the reception. Then, there was another birthday celebration at the Spanish bar. It was an amazing moment when my Japanese friends arranged the surprising birthday celebration for me. I am really thankful for all the arrangement, especially Emmanuel who bought me a very nice cake. That was one of the best moments in my life to celebrate my birthday abroad.  </a:t>
            </a:r>
            <a:endParaRPr lang="ja-JP" altLang="en-US" sz="1200" b="1" dirty="0">
              <a:solidFill>
                <a:prstClr val="black">
                  <a:lumMod val="85000"/>
                  <a:lumOff val="15000"/>
                </a:prstClr>
              </a:solidFill>
              <a:latin typeface="Times New Roman" panose="02020603050405020304" pitchFamily="18" charset="0"/>
              <a:cs typeface="Times New Roman" panose="02020603050405020304" pitchFamily="18" charset="0"/>
            </a:endParaRPr>
          </a:p>
        </p:txBody>
      </p:sp>
      <p:pic>
        <p:nvPicPr>
          <p:cNvPr id="1031" name="Picture 7"/>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rot="257209">
            <a:off x="3811680" y="7890221"/>
            <a:ext cx="2372622" cy="17794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9" name="Picture 29" descr="テープアイコンストライプ柄5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57209">
            <a:off x="4161541" y="7523259"/>
            <a:ext cx="1353450" cy="43452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rot="21300416">
            <a:off x="532703" y="8008311"/>
            <a:ext cx="2446926" cy="16659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300416">
            <a:off x="1140997" y="7656395"/>
            <a:ext cx="1341298" cy="42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正方形/長方形 2"/>
          <p:cNvSpPr/>
          <p:nvPr/>
        </p:nvSpPr>
        <p:spPr>
          <a:xfrm>
            <a:off x="4905094" y="1196953"/>
            <a:ext cx="1764266" cy="369332"/>
          </a:xfrm>
          <a:prstGeom prst="rect">
            <a:avLst/>
          </a:prstGeom>
        </p:spPr>
        <p:txBody>
          <a:bodyPr wrap="none">
            <a:spAutoFit/>
          </a:bodyPr>
          <a:lstStyle/>
          <a:p>
            <a:pPr algn="ctr"/>
            <a:r>
              <a:rPr lang="en-US" altLang="ja-JP" b="1" dirty="0">
                <a:latin typeface="Times New Roman" panose="02020603050405020304" pitchFamily="18" charset="0"/>
                <a:cs typeface="Times New Roman" panose="02020603050405020304" pitchFamily="18" charset="0"/>
              </a:rPr>
              <a:t>NGET </a:t>
            </a:r>
            <a:r>
              <a:rPr lang="en-US" altLang="ja-JP" b="1" dirty="0" err="1">
                <a:latin typeface="Times New Roman" panose="02020603050405020304" pitchFamily="18" charset="0"/>
                <a:cs typeface="Times New Roman" panose="02020603050405020304" pitchFamily="18" charset="0"/>
              </a:rPr>
              <a:t>Rachana</a:t>
            </a:r>
            <a:endParaRPr lang="ja-JP" alt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66386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412778" y="295131"/>
            <a:ext cx="4032448" cy="769441"/>
          </a:xfrm>
          <a:prstGeom prst="rect">
            <a:avLst/>
          </a:prstGeom>
          <a:noFill/>
        </p:spPr>
        <p:txBody>
          <a:bodyPr wrap="square" rtlCol="0">
            <a:spAutoFit/>
          </a:bodyPr>
          <a:lstStyle/>
          <a:p>
            <a:pPr algn="ctr"/>
            <a:r>
              <a:rPr lang="en-US" altLang="ja-JP" sz="4400" dirty="0">
                <a:solidFill>
                  <a:prstClr val="black"/>
                </a:solidFill>
                <a:latin typeface="Gill Sans Ultra Bold" panose="020B0A02020104020203" pitchFamily="34" charset="0"/>
              </a:rPr>
              <a:t>-DAY 4-</a:t>
            </a:r>
            <a:endParaRPr lang="ja-JP" altLang="en-US" sz="4400" dirty="0">
              <a:solidFill>
                <a:prstClr val="black"/>
              </a:solidFill>
              <a:latin typeface="Gill Sans Ultra Bold" panose="020B0A02020104020203" pitchFamily="34" charset="0"/>
            </a:endParaRPr>
          </a:p>
        </p:txBody>
      </p:sp>
      <p:sp>
        <p:nvSpPr>
          <p:cNvPr id="8" name="テキスト ボックス 7"/>
          <p:cNvSpPr txBox="1"/>
          <p:nvPr/>
        </p:nvSpPr>
        <p:spPr>
          <a:xfrm>
            <a:off x="1504667" y="776540"/>
            <a:ext cx="3848682" cy="461665"/>
          </a:xfrm>
          <a:prstGeom prst="rect">
            <a:avLst/>
          </a:prstGeom>
          <a:noFill/>
        </p:spPr>
        <p:txBody>
          <a:bodyPr wrap="none" rtlCol="0">
            <a:spAutoFit/>
          </a:bodyPr>
          <a:lstStyle/>
          <a:p>
            <a:pPr algn="ctr"/>
            <a:r>
              <a:rPr lang="en-US" altLang="ja-JP" sz="2400" b="1" u="sng" dirty="0">
                <a:solidFill>
                  <a:prstClr val="black"/>
                </a:solidFill>
                <a:latin typeface="Times New Roman" panose="02020603050405020304" pitchFamily="18" charset="0"/>
                <a:cs typeface="Times New Roman" panose="02020603050405020304" pitchFamily="18" charset="0"/>
              </a:rPr>
              <a:t>-Let’s Go To WAKAYAMA-</a:t>
            </a:r>
            <a:endParaRPr lang="ja-JP" altLang="en-US" sz="2400" b="1" u="sng" dirty="0">
              <a:solidFill>
                <a:prstClr val="black"/>
              </a:solidFill>
              <a:latin typeface="Times New Roman" panose="02020603050405020304" pitchFamily="18" charset="0"/>
              <a:cs typeface="Times New Roman" panose="02020603050405020304" pitchFamily="18" charset="0"/>
            </a:endParaRPr>
          </a:p>
        </p:txBody>
      </p:sp>
      <p:sp>
        <p:nvSpPr>
          <p:cNvPr id="2" name="正方形/長方形 1"/>
          <p:cNvSpPr/>
          <p:nvPr/>
        </p:nvSpPr>
        <p:spPr>
          <a:xfrm>
            <a:off x="222117" y="1568623"/>
            <a:ext cx="6413787" cy="1512169"/>
          </a:xfrm>
          <a:prstGeom prst="rect">
            <a:avLst/>
          </a:prstGeom>
          <a:noFill/>
          <a:ln w="762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en-US" altLang="ja-JP" sz="2000" b="1" dirty="0">
                <a:solidFill>
                  <a:prstClr val="black">
                    <a:lumMod val="85000"/>
                    <a:lumOff val="15000"/>
                  </a:prstClr>
                </a:solidFill>
                <a:latin typeface="Times New Roman" panose="02020603050405020304" pitchFamily="18" charset="0"/>
                <a:cs typeface="Times New Roman" panose="02020603050405020304" pitchFamily="18" charset="0"/>
              </a:rPr>
              <a:t>This day, our friends went to Wakayama with Prof. Seta, Yoshihisa, Hiroki and Emmanuel. </a:t>
            </a:r>
          </a:p>
          <a:p>
            <a:pPr algn="just"/>
            <a:r>
              <a:rPr lang="en-US" altLang="ja-JP" sz="2000" b="1" dirty="0">
                <a:solidFill>
                  <a:prstClr val="black">
                    <a:lumMod val="85000"/>
                    <a:lumOff val="15000"/>
                  </a:prstClr>
                </a:solidFill>
                <a:latin typeface="Times New Roman" panose="02020603050405020304" pitchFamily="18" charset="0"/>
                <a:cs typeface="Times New Roman" panose="02020603050405020304" pitchFamily="18" charset="0"/>
              </a:rPr>
              <a:t>Not only Cambodians but also Japanese had extraordinary experiences and be excited.</a:t>
            </a:r>
            <a:endParaRPr lang="ja-JP" altLang="en-US" sz="2000" b="1" dirty="0">
              <a:solidFill>
                <a:prstClr val="black">
                  <a:lumMod val="85000"/>
                  <a:lumOff val="15000"/>
                </a:prstClr>
              </a:solidFill>
              <a:latin typeface="Times New Roman" panose="02020603050405020304" pitchFamily="18" charset="0"/>
              <a:cs typeface="Times New Roman" panose="02020603050405020304" pitchFamily="18" charset="0"/>
            </a:endParaRPr>
          </a:p>
        </p:txBody>
      </p:sp>
      <p:sp>
        <p:nvSpPr>
          <p:cNvPr id="6" name="正方形/長方形 5"/>
          <p:cNvSpPr/>
          <p:nvPr/>
        </p:nvSpPr>
        <p:spPr>
          <a:xfrm>
            <a:off x="222117" y="3291674"/>
            <a:ext cx="4142988" cy="1194413"/>
          </a:xfrm>
          <a:prstGeom prst="rect">
            <a:avLst/>
          </a:prstGeom>
          <a:noFill/>
          <a:ln w="762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en-US" altLang="ja-JP" sz="1400" b="1" dirty="0">
                <a:solidFill>
                  <a:prstClr val="black">
                    <a:lumMod val="85000"/>
                    <a:lumOff val="15000"/>
                  </a:prstClr>
                </a:solidFill>
                <a:latin typeface="Times New Roman" panose="02020603050405020304" pitchFamily="18" charset="0"/>
                <a:cs typeface="Times New Roman" panose="02020603050405020304" pitchFamily="18" charset="0"/>
              </a:rPr>
              <a:t>In the morning, we went to Wakayama university. Prof. Matsuda presented two research announces.  Our friends were positive to ask some questions and to discuss.</a:t>
            </a:r>
            <a:endParaRPr lang="ja-JP" altLang="en-US" sz="1400" b="1" dirty="0">
              <a:solidFill>
                <a:prstClr val="black">
                  <a:lumMod val="85000"/>
                  <a:lumOff val="15000"/>
                </a:prstClr>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424548">
            <a:off x="375590" y="4709082"/>
            <a:ext cx="1763049" cy="132228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10" name="正方形/長方形 9"/>
          <p:cNvSpPr/>
          <p:nvPr/>
        </p:nvSpPr>
        <p:spPr>
          <a:xfrm>
            <a:off x="2420889" y="4664968"/>
            <a:ext cx="4215015" cy="1440160"/>
          </a:xfrm>
          <a:prstGeom prst="rect">
            <a:avLst/>
          </a:prstGeom>
          <a:noFill/>
          <a:ln w="762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en-US" altLang="ja-JP" sz="1400" b="1" dirty="0">
                <a:solidFill>
                  <a:prstClr val="black">
                    <a:lumMod val="85000"/>
                    <a:lumOff val="15000"/>
                  </a:prstClr>
                </a:solidFill>
                <a:latin typeface="Times New Roman" panose="02020603050405020304" pitchFamily="18" charset="0"/>
                <a:cs typeface="Times New Roman" panose="02020603050405020304" pitchFamily="18" charset="0"/>
              </a:rPr>
              <a:t>In the afternoon,  we went to ironworks of NIPPON STEEL &amp; SUMITOMO METAL CORPORATION.  It was very large factory! And In the factory, some machines were so big and hot that we couldn’t help to be excited or scream! Some wished it had been OK to take photos… </a:t>
            </a:r>
            <a:endParaRPr lang="ja-JP" altLang="en-US" sz="1400" b="1" dirty="0">
              <a:solidFill>
                <a:prstClr val="black">
                  <a:lumMod val="85000"/>
                  <a:lumOff val="15000"/>
                </a:prstClr>
              </a:solidFill>
              <a:latin typeface="Times New Roman" panose="02020603050405020304" pitchFamily="18" charset="0"/>
              <a:cs typeface="Times New Roman" panose="02020603050405020304" pitchFamily="18" charset="0"/>
            </a:endParaRPr>
          </a:p>
        </p:txBody>
      </p:sp>
      <p:pic>
        <p:nvPicPr>
          <p:cNvPr id="1028" name="Picture 4" descr="\\157.16.89.37\public\写真\2014.08.28 さくらサイエンス_4th_day\P10107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52344">
            <a:off x="4791928" y="3260817"/>
            <a:ext cx="1674858" cy="125611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13" name="Picture 3" descr="押しピン写真アイコン素材c10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5225" y="2842756"/>
            <a:ext cx="609600" cy="65722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314" y="4247257"/>
            <a:ext cx="609600" cy="65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正方形/長方形 14"/>
          <p:cNvSpPr/>
          <p:nvPr/>
        </p:nvSpPr>
        <p:spPr>
          <a:xfrm>
            <a:off x="287416" y="6289140"/>
            <a:ext cx="6348486" cy="1040124"/>
          </a:xfrm>
          <a:prstGeom prst="rect">
            <a:avLst/>
          </a:prstGeom>
          <a:noFill/>
          <a:ln w="762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en-US" altLang="ja-JP" sz="1400" b="1" dirty="0">
                <a:solidFill>
                  <a:prstClr val="black">
                    <a:lumMod val="85000"/>
                    <a:lumOff val="15000"/>
                  </a:prstClr>
                </a:solidFill>
                <a:latin typeface="Times New Roman" panose="02020603050405020304" pitchFamily="18" charset="0"/>
                <a:cs typeface="Times New Roman" panose="02020603050405020304" pitchFamily="18" charset="0"/>
              </a:rPr>
              <a:t>In the evening,  we came back to OPU and held party near OPU. </a:t>
            </a:r>
          </a:p>
          <a:p>
            <a:pPr algn="just"/>
            <a:r>
              <a:rPr lang="en-US" altLang="ja-JP" sz="1400" b="1" dirty="0">
                <a:solidFill>
                  <a:prstClr val="black">
                    <a:lumMod val="85000"/>
                    <a:lumOff val="15000"/>
                  </a:prstClr>
                </a:solidFill>
                <a:latin typeface="Times New Roman" panose="02020603050405020304" pitchFamily="18" charset="0"/>
                <a:cs typeface="Times New Roman" panose="02020603050405020304" pitchFamily="18" charset="0"/>
              </a:rPr>
              <a:t>We presented Japanese traditional items, </a:t>
            </a:r>
            <a:r>
              <a:rPr lang="en-US" altLang="ja-JP" sz="1400" b="1" dirty="0" err="1">
                <a:solidFill>
                  <a:prstClr val="black">
                    <a:lumMod val="85000"/>
                    <a:lumOff val="15000"/>
                  </a:prstClr>
                </a:solidFill>
                <a:latin typeface="Times New Roman" panose="02020603050405020304" pitchFamily="18" charset="0"/>
                <a:cs typeface="Times New Roman" panose="02020603050405020304" pitchFamily="18" charset="0"/>
              </a:rPr>
              <a:t>Sensu</a:t>
            </a:r>
            <a:r>
              <a:rPr lang="en-US" altLang="ja-JP" sz="1400" b="1" dirty="0">
                <a:solidFill>
                  <a:prstClr val="black">
                    <a:lumMod val="85000"/>
                    <a:lumOff val="15000"/>
                  </a:prstClr>
                </a:solidFill>
                <a:latin typeface="Times New Roman" panose="02020603050405020304" pitchFamily="18" charset="0"/>
                <a:cs typeface="Times New Roman" panose="02020603050405020304" pitchFamily="18" charset="0"/>
              </a:rPr>
              <a:t> to Cambodians. And Cambodians presented Cambodian key chains to us! </a:t>
            </a:r>
          </a:p>
          <a:p>
            <a:pPr algn="just"/>
            <a:r>
              <a:rPr lang="en-US" altLang="ja-JP" sz="1400" b="1" dirty="0">
                <a:solidFill>
                  <a:prstClr val="black">
                    <a:lumMod val="85000"/>
                    <a:lumOff val="15000"/>
                  </a:prstClr>
                </a:solidFill>
                <a:latin typeface="Times New Roman" panose="02020603050405020304" pitchFamily="18" charset="0"/>
                <a:cs typeface="Times New Roman" panose="02020603050405020304" pitchFamily="18" charset="0"/>
              </a:rPr>
              <a:t>It was so happy time for both Cambodians and Japanese.</a:t>
            </a:r>
            <a:endParaRPr lang="ja-JP" altLang="en-US" sz="1400" b="1" dirty="0">
              <a:solidFill>
                <a:prstClr val="black">
                  <a:lumMod val="85000"/>
                  <a:lumOff val="15000"/>
                </a:prstClr>
              </a:solidFill>
              <a:latin typeface="Times New Roman" panose="02020603050405020304" pitchFamily="18" charset="0"/>
              <a:cs typeface="Times New Roman" panose="02020603050405020304" pitchFamily="18" charset="0"/>
            </a:endParaRPr>
          </a:p>
        </p:txBody>
      </p:sp>
      <p:pic>
        <p:nvPicPr>
          <p:cNvPr id="1031" name="Picture 7" descr="\\157.16.89.37\public\写真\2014.08.28 さくらサイエンス_4th_day\P101076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57209">
            <a:off x="3500275" y="7617297"/>
            <a:ext cx="2675978" cy="20069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9" name="Picture 29" descr="テープアイコンストライプ柄5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57209">
            <a:off x="4161541" y="7353752"/>
            <a:ext cx="1353450" cy="43452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157.16.89.37\public\写真\2014.08.28 さくらサイエンス_4th_day\P1010759.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1300416">
            <a:off x="698224" y="7789682"/>
            <a:ext cx="2522328" cy="18917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300416">
            <a:off x="1140997" y="7420322"/>
            <a:ext cx="1341298" cy="42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テキスト ボックス 15"/>
          <p:cNvSpPr txBox="1"/>
          <p:nvPr/>
        </p:nvSpPr>
        <p:spPr>
          <a:xfrm>
            <a:off x="4365106" y="1158093"/>
            <a:ext cx="2506146" cy="369332"/>
          </a:xfrm>
          <a:prstGeom prst="rect">
            <a:avLst/>
          </a:prstGeom>
          <a:noFill/>
        </p:spPr>
        <p:txBody>
          <a:bodyPr wrap="square" rtlCol="0">
            <a:spAutoFit/>
          </a:bodyPr>
          <a:lstStyle/>
          <a:p>
            <a:pPr algn="ctr"/>
            <a:r>
              <a:rPr lang="en-US" altLang="ja-JP" b="1" dirty="0">
                <a:solidFill>
                  <a:prstClr val="black"/>
                </a:solidFill>
                <a:latin typeface="Times New Roman" panose="02020603050405020304" pitchFamily="18" charset="0"/>
                <a:cs typeface="Times New Roman" panose="02020603050405020304" pitchFamily="18" charset="0"/>
              </a:rPr>
              <a:t>Yoshihisa </a:t>
            </a:r>
            <a:r>
              <a:rPr lang="en-US" altLang="ja-JP" b="1" dirty="0" err="1" smtClean="0">
                <a:solidFill>
                  <a:prstClr val="black"/>
                </a:solidFill>
                <a:latin typeface="Times New Roman" panose="02020603050405020304" pitchFamily="18" charset="0"/>
                <a:cs typeface="Times New Roman" panose="02020603050405020304" pitchFamily="18" charset="0"/>
              </a:rPr>
              <a:t>Itsukashi</a:t>
            </a:r>
            <a:endParaRPr lang="ja-JP" altLang="en-US"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35258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412778" y="272482"/>
            <a:ext cx="4032448" cy="769441"/>
          </a:xfrm>
          <a:prstGeom prst="rect">
            <a:avLst/>
          </a:prstGeom>
          <a:noFill/>
        </p:spPr>
        <p:txBody>
          <a:bodyPr wrap="square" rtlCol="0">
            <a:spAutoFit/>
          </a:bodyPr>
          <a:lstStyle/>
          <a:p>
            <a:pPr algn="ctr"/>
            <a:r>
              <a:rPr lang="en-US" altLang="ja-JP" sz="4400" dirty="0">
                <a:solidFill>
                  <a:prstClr val="black"/>
                </a:solidFill>
                <a:latin typeface="Gill Sans Ultra Bold" panose="020B0A02020104020203" pitchFamily="34" charset="0"/>
              </a:rPr>
              <a:t>-DAY 4-</a:t>
            </a:r>
            <a:endParaRPr lang="ja-JP" altLang="en-US" sz="4400" dirty="0">
              <a:solidFill>
                <a:prstClr val="black"/>
              </a:solidFill>
              <a:latin typeface="Gill Sans Ultra Bold" panose="020B0A02020104020203" pitchFamily="34" charset="0"/>
            </a:endParaRPr>
          </a:p>
        </p:txBody>
      </p:sp>
      <p:sp>
        <p:nvSpPr>
          <p:cNvPr id="8" name="テキスト ボックス 7"/>
          <p:cNvSpPr txBox="1"/>
          <p:nvPr/>
        </p:nvSpPr>
        <p:spPr>
          <a:xfrm>
            <a:off x="527837" y="925497"/>
            <a:ext cx="5802358" cy="369332"/>
          </a:xfrm>
          <a:prstGeom prst="rect">
            <a:avLst/>
          </a:prstGeom>
          <a:noFill/>
        </p:spPr>
        <p:txBody>
          <a:bodyPr wrap="none" rtlCol="0">
            <a:spAutoFit/>
          </a:bodyPr>
          <a:lstStyle/>
          <a:p>
            <a:pPr algn="ctr"/>
            <a:r>
              <a:rPr lang="en-US" altLang="ja-JP" b="1" u="sng" dirty="0" smtClean="0">
                <a:solidFill>
                  <a:prstClr val="black"/>
                </a:solidFill>
                <a:latin typeface="Times New Roman" panose="02020603050405020304" pitchFamily="18" charset="0"/>
                <a:cs typeface="Times New Roman" panose="02020603050405020304" pitchFamily="18" charset="0"/>
              </a:rPr>
              <a:t>-An amazing Day at the Wonderful Place, WAKAYAMA-</a:t>
            </a:r>
            <a:endParaRPr lang="ja-JP" altLang="en-US" b="1" u="sng" dirty="0">
              <a:solidFill>
                <a:prstClr val="black"/>
              </a:solidFill>
              <a:latin typeface="Times New Roman" panose="02020603050405020304" pitchFamily="18" charset="0"/>
              <a:cs typeface="Times New Roman" panose="02020603050405020304" pitchFamily="18" charset="0"/>
            </a:endParaRPr>
          </a:p>
        </p:txBody>
      </p:sp>
      <p:sp>
        <p:nvSpPr>
          <p:cNvPr id="2" name="正方形/長方形 1"/>
          <p:cNvSpPr/>
          <p:nvPr/>
        </p:nvSpPr>
        <p:spPr>
          <a:xfrm>
            <a:off x="142962" y="1536746"/>
            <a:ext cx="6622831" cy="1472041"/>
          </a:xfrm>
          <a:prstGeom prst="rect">
            <a:avLst/>
          </a:prstGeom>
          <a:noFill/>
          <a:ln w="762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just" defTabSz="355600"/>
            <a:r>
              <a:rPr lang="en-US" altLang="ja-JP" b="1" dirty="0">
                <a:solidFill>
                  <a:prstClr val="black">
                    <a:lumMod val="85000"/>
                    <a:lumOff val="15000"/>
                  </a:prstClr>
                </a:solidFill>
                <a:latin typeface="Times New Roman" panose="02020603050405020304" pitchFamily="18" charset="0"/>
                <a:cs typeface="Times New Roman" panose="02020603050405020304" pitchFamily="18" charset="0"/>
              </a:rPr>
              <a:t>	On the third day of Sakura Exchange Program,  we did enjoy in every section we participated.  We had never imagined how wonderful of natural views and designs they are in Wakayama. We always keep ourselves awake in looking to Japanese living style, natural views, and technology, etc.</a:t>
            </a:r>
          </a:p>
        </p:txBody>
      </p:sp>
      <p:sp>
        <p:nvSpPr>
          <p:cNvPr id="6" name="正方形/長方形 5"/>
          <p:cNvSpPr/>
          <p:nvPr/>
        </p:nvSpPr>
        <p:spPr>
          <a:xfrm>
            <a:off x="2924947" y="3224808"/>
            <a:ext cx="3854955" cy="1944216"/>
          </a:xfrm>
          <a:prstGeom prst="rect">
            <a:avLst/>
          </a:prstGeom>
          <a:noFill/>
          <a:ln w="762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just">
              <a:tabLst>
                <a:tab pos="355600" algn="l"/>
              </a:tabLst>
            </a:pPr>
            <a:r>
              <a:rPr lang="en-US" altLang="ja-JP" sz="1500" b="1" dirty="0">
                <a:solidFill>
                  <a:prstClr val="black">
                    <a:lumMod val="85000"/>
                    <a:lumOff val="15000"/>
                  </a:prstClr>
                </a:solidFill>
                <a:latin typeface="Times New Roman" panose="02020603050405020304" pitchFamily="18" charset="0"/>
                <a:cs typeface="Times New Roman" panose="02020603050405020304" pitchFamily="18" charset="0"/>
              </a:rPr>
              <a:t>	In the morning, Prof. Seta and our Japanese friends came to pick us up to Wakayama University. Along the way to there, we always keep our eyes open to see how amazing life style and technology they are. We were </a:t>
            </a:r>
            <a:r>
              <a:rPr lang="en-US" altLang="ja-JP" sz="1500" b="1" dirty="0" smtClean="0">
                <a:solidFill>
                  <a:prstClr val="black">
                    <a:lumMod val="85000"/>
                    <a:lumOff val="15000"/>
                  </a:prstClr>
                </a:solidFill>
                <a:latin typeface="Times New Roman" panose="02020603050405020304" pitchFamily="18" charset="0"/>
                <a:cs typeface="Times New Roman" panose="02020603050405020304" pitchFamily="18" charset="0"/>
              </a:rPr>
              <a:t>also interested </a:t>
            </a:r>
            <a:r>
              <a:rPr lang="en-US" altLang="ja-JP" sz="1500" b="1" dirty="0">
                <a:solidFill>
                  <a:prstClr val="black">
                    <a:lumMod val="85000"/>
                    <a:lumOff val="15000"/>
                  </a:prstClr>
                </a:solidFill>
                <a:latin typeface="Times New Roman" panose="02020603050405020304" pitchFamily="18" charset="0"/>
                <a:cs typeface="Times New Roman" panose="02020603050405020304" pitchFamily="18" charset="0"/>
              </a:rPr>
              <a:t>in all  research topics presented by professors and students at Wakayama University. </a:t>
            </a:r>
            <a:endParaRPr lang="ja-JP" altLang="en-US" sz="1500" b="1" dirty="0">
              <a:solidFill>
                <a:prstClr val="black">
                  <a:lumMod val="85000"/>
                  <a:lumOff val="15000"/>
                </a:prstClr>
              </a:solidFill>
              <a:latin typeface="Times New Roman" panose="02020603050405020304" pitchFamily="18" charset="0"/>
              <a:cs typeface="Times New Roman" panose="02020603050405020304" pitchFamily="18" charset="0"/>
            </a:endParaRPr>
          </a:p>
        </p:txBody>
      </p:sp>
      <p:sp>
        <p:nvSpPr>
          <p:cNvPr id="10" name="正方形/長方形 9"/>
          <p:cNvSpPr/>
          <p:nvPr/>
        </p:nvSpPr>
        <p:spPr>
          <a:xfrm>
            <a:off x="142961" y="5601072"/>
            <a:ext cx="4366159" cy="1623434"/>
          </a:xfrm>
          <a:prstGeom prst="rect">
            <a:avLst/>
          </a:prstGeom>
          <a:noFill/>
          <a:ln w="762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just" defTabSz="355600"/>
            <a:r>
              <a:rPr lang="en-US" altLang="ja-JP" sz="1500" b="1" dirty="0">
                <a:solidFill>
                  <a:prstClr val="black">
                    <a:lumMod val="85000"/>
                    <a:lumOff val="15000"/>
                  </a:prstClr>
                </a:solidFill>
                <a:latin typeface="Times New Roman" panose="02020603050405020304" pitchFamily="18" charset="0"/>
                <a:cs typeface="Times New Roman" panose="02020603050405020304" pitchFamily="18" charset="0"/>
              </a:rPr>
              <a:t>	In the afternoon,  we went to </a:t>
            </a:r>
            <a:r>
              <a:rPr lang="en-US" sz="1500" b="1" dirty="0">
                <a:solidFill>
                  <a:prstClr val="black"/>
                </a:solidFill>
                <a:latin typeface="Times New Roman" panose="02020603050405020304" pitchFamily="18" charset="0"/>
                <a:cs typeface="Times New Roman" panose="02020603050405020304" pitchFamily="18" charset="0"/>
              </a:rPr>
              <a:t>Nippon Steel &amp; Sumitomo Metal</a:t>
            </a:r>
            <a:r>
              <a:rPr lang="en-US" sz="1500" b="1" dirty="0">
                <a:solidFill>
                  <a:prstClr val="black">
                    <a:lumMod val="85000"/>
                    <a:lumOff val="15000"/>
                  </a:prstClr>
                </a:solidFill>
                <a:latin typeface="Times New Roman" panose="02020603050405020304" pitchFamily="18" charset="0"/>
                <a:cs typeface="Times New Roman" panose="02020603050405020304" pitchFamily="18" charset="0"/>
              </a:rPr>
              <a:t>, we was very exciting for the chance to visit one of the best steelmaker in the world. We were so lucky  to know and see the main process of iron making, steel making, and till the final products. It is like a miraculous work that they can keep factory process all the time. </a:t>
            </a:r>
            <a:endParaRPr lang="ja-JP" altLang="en-US" sz="1500" b="1" dirty="0">
              <a:solidFill>
                <a:prstClr val="black">
                  <a:lumMod val="85000"/>
                  <a:lumOff val="15000"/>
                </a:prstClr>
              </a:solidFill>
              <a:latin typeface="Times New Roman" panose="02020603050405020304" pitchFamily="18" charset="0"/>
              <a:cs typeface="Times New Roman" panose="02020603050405020304" pitchFamily="18" charset="0"/>
            </a:endParaRPr>
          </a:p>
        </p:txBody>
      </p:sp>
      <p:sp>
        <p:nvSpPr>
          <p:cNvPr id="15" name="正方形/長方形 14"/>
          <p:cNvSpPr/>
          <p:nvPr/>
        </p:nvSpPr>
        <p:spPr>
          <a:xfrm>
            <a:off x="2924944" y="7729300"/>
            <a:ext cx="3838002" cy="1832211"/>
          </a:xfrm>
          <a:prstGeom prst="rect">
            <a:avLst/>
          </a:prstGeom>
          <a:noFill/>
          <a:ln w="762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just" defTabSz="355600"/>
            <a:r>
              <a:rPr lang="en-US" altLang="ja-JP" sz="1500" b="1" dirty="0">
                <a:solidFill>
                  <a:prstClr val="black">
                    <a:lumMod val="85000"/>
                    <a:lumOff val="15000"/>
                  </a:prstClr>
                </a:solidFill>
                <a:latin typeface="Times New Roman" panose="02020603050405020304" pitchFamily="18" charset="0"/>
                <a:cs typeface="Times New Roman" panose="02020603050405020304" pitchFamily="18" charset="0"/>
              </a:rPr>
              <a:t>	In the evening,  we came back to OPU and held a party nearby there.  Wow!!! We did really enjoy in moments of sharing our feeling, experiences, and souvenirs with Japanese people, and we do love Japanese food a lot. We wish we will be there again someday….^_^ </a:t>
            </a:r>
            <a:endParaRPr lang="ja-JP" altLang="en-US" sz="1500" b="1" dirty="0">
              <a:solidFill>
                <a:prstClr val="black">
                  <a:lumMod val="85000"/>
                  <a:lumOff val="15000"/>
                </a:prstClr>
              </a:solidFill>
              <a:latin typeface="Times New Roman" panose="02020603050405020304" pitchFamily="18" charset="0"/>
              <a:cs typeface="Times New Roman" panose="02020603050405020304" pitchFamily="18" charset="0"/>
            </a:endParaRPr>
          </a:p>
        </p:txBody>
      </p:sp>
      <p:pic>
        <p:nvPicPr>
          <p:cNvPr id="1031" name="Picture 7" descr="\\157.16.89.37\public\写真\2014.08.28 さくらサイエンス_4th_day\P101076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268615">
            <a:off x="293589" y="7729931"/>
            <a:ext cx="2428379" cy="18212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00416">
            <a:off x="543650" y="7346690"/>
            <a:ext cx="1341298" cy="42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descr="C:\Users\Chanrith\downloads\image (2).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21986" t="-1310" r="10520" b="8866"/>
          <a:stretch/>
        </p:blipFill>
        <p:spPr bwMode="auto">
          <a:xfrm>
            <a:off x="4653136" y="5385051"/>
            <a:ext cx="2112657" cy="2161269"/>
          </a:xfrm>
          <a:prstGeom prst="rect">
            <a:avLst/>
          </a:prstGeom>
          <a:solidFill>
            <a:srgbClr val="FFFFFF">
              <a:shade val="85000"/>
            </a:srgbClr>
          </a:solidFill>
          <a:ln w="698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pSp>
        <p:nvGrpSpPr>
          <p:cNvPr id="11" name="Group 10"/>
          <p:cNvGrpSpPr/>
          <p:nvPr/>
        </p:nvGrpSpPr>
        <p:grpSpPr>
          <a:xfrm>
            <a:off x="209326" y="3266339"/>
            <a:ext cx="2427589" cy="2046704"/>
            <a:chOff x="4303119" y="3060033"/>
            <a:chExt cx="2427589" cy="2046704"/>
          </a:xfrm>
        </p:grpSpPr>
        <p:pic>
          <p:nvPicPr>
            <p:cNvPr id="5" name="Picture 4" descr="C:\Users\Chanrith\downloads\image (5).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39007" t="17566" r="26667" b="45192"/>
            <a:stretch/>
          </p:blipFill>
          <p:spPr bwMode="auto">
            <a:xfrm rot="20149398">
              <a:off x="4303119" y="3150306"/>
              <a:ext cx="1261724" cy="1022450"/>
            </a:xfrm>
            <a:prstGeom prst="rect">
              <a:avLst/>
            </a:prstGeom>
            <a:solidFill>
              <a:srgbClr val="FFFFFF">
                <a:shade val="85000"/>
              </a:srgbClr>
            </a:solidFill>
            <a:ln w="762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 name="Picture 5" descr="C:\Users\Chanrith\downloads\image (1).jp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l="28373" t="5614" r="14418" b="3609"/>
            <a:stretch/>
          </p:blipFill>
          <p:spPr bwMode="auto">
            <a:xfrm rot="841961">
              <a:off x="5640381" y="3060033"/>
              <a:ext cx="1090327" cy="1292208"/>
            </a:xfrm>
            <a:prstGeom prst="rect">
              <a:avLst/>
            </a:prstGeom>
            <a:solidFill>
              <a:srgbClr val="FFFFFF">
                <a:shade val="85000"/>
              </a:srgbClr>
            </a:solidFill>
            <a:ln w="762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9" name="Picture 7" descr="C:\Users\Chanrith\downloads\image (7).jp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l="50000" r="3238" b="50588"/>
            <a:stretch/>
          </p:blipFill>
          <p:spPr bwMode="auto">
            <a:xfrm>
              <a:off x="4694247" y="3888876"/>
              <a:ext cx="1543065" cy="1217861"/>
            </a:xfrm>
            <a:prstGeom prst="rect">
              <a:avLst/>
            </a:prstGeom>
            <a:solidFill>
              <a:srgbClr val="FFFFFF">
                <a:shade val="85000"/>
              </a:srgbClr>
            </a:solidFill>
            <a:ln w="762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pSp>
      <p:sp>
        <p:nvSpPr>
          <p:cNvPr id="16" name="テキスト ボックス 15"/>
          <p:cNvSpPr txBox="1"/>
          <p:nvPr/>
        </p:nvSpPr>
        <p:spPr>
          <a:xfrm>
            <a:off x="4657939" y="1177385"/>
            <a:ext cx="2218115" cy="369332"/>
          </a:xfrm>
          <a:prstGeom prst="rect">
            <a:avLst/>
          </a:prstGeom>
          <a:noFill/>
        </p:spPr>
        <p:txBody>
          <a:bodyPr wrap="square" rtlCol="0">
            <a:spAutoFit/>
          </a:bodyPr>
          <a:lstStyle/>
          <a:p>
            <a:pPr algn="ctr"/>
            <a:r>
              <a:rPr lang="en-US" altLang="ja-JP" b="1" dirty="0" err="1">
                <a:latin typeface="Times New Roman" panose="02020603050405020304" pitchFamily="18" charset="0"/>
                <a:cs typeface="Times New Roman" panose="02020603050405020304" pitchFamily="18" charset="0"/>
              </a:rPr>
              <a:t>Chanrith</a:t>
            </a:r>
            <a:r>
              <a:rPr lang="en-US" altLang="ja-JP" b="1" dirty="0">
                <a:latin typeface="Times New Roman" panose="02020603050405020304" pitchFamily="18" charset="0"/>
                <a:cs typeface="Times New Roman" panose="02020603050405020304" pitchFamily="18" charset="0"/>
              </a:rPr>
              <a:t> </a:t>
            </a:r>
            <a:r>
              <a:rPr lang="en-US" altLang="ja-JP" b="1" dirty="0" err="1">
                <a:latin typeface="Times New Roman" panose="02020603050405020304" pitchFamily="18" charset="0"/>
                <a:cs typeface="Times New Roman" panose="02020603050405020304" pitchFamily="18" charset="0"/>
              </a:rPr>
              <a:t>Phoeurk</a:t>
            </a:r>
            <a:endParaRPr lang="ja-JP" alt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21629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Kishimoto\Desktop\a6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6880">
            <a:off x="690860" y="1961251"/>
            <a:ext cx="2344154" cy="247609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Kishimoto\Desktop\c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70113" flipH="1">
            <a:off x="1816329" y="2668006"/>
            <a:ext cx="4477207" cy="277740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Kishimoto\Desktop\a6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383120" flipH="1">
            <a:off x="3385388" y="5436370"/>
            <a:ext cx="2344154" cy="247609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Kishimoto\Desktop\c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94806">
            <a:off x="250789" y="4650754"/>
            <a:ext cx="3361898" cy="3584189"/>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Kishimoto\Desktop\32-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0537" y="1889819"/>
            <a:ext cx="304800" cy="3619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C:\Users\Kishimoto\Desktop\32-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2366" y="2643521"/>
            <a:ext cx="304800" cy="3619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Kishimoto\Desktop\32-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5065" y="5362185"/>
            <a:ext cx="304800" cy="3619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Kishimoto\Desktop\32-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6260" y="4698841"/>
            <a:ext cx="304800" cy="361950"/>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p:cNvSpPr txBox="1"/>
          <p:nvPr/>
        </p:nvSpPr>
        <p:spPr>
          <a:xfrm rot="21245495">
            <a:off x="1048024" y="2713084"/>
            <a:ext cx="1499706" cy="584775"/>
          </a:xfrm>
          <a:prstGeom prst="rect">
            <a:avLst/>
          </a:prstGeom>
          <a:noFill/>
        </p:spPr>
        <p:txBody>
          <a:bodyPr wrap="none" rtlCol="0">
            <a:spAutoFit/>
          </a:bodyPr>
          <a:lstStyle/>
          <a:p>
            <a:r>
              <a:rPr lang="en-US" altLang="ja-JP" sz="3200" b="1" dirty="0">
                <a:latin typeface="Times New Roman" panose="02020603050405020304" pitchFamily="18" charset="0"/>
                <a:cs typeface="Times New Roman" panose="02020603050405020304" pitchFamily="18" charset="0"/>
              </a:rPr>
              <a:t>Preface</a:t>
            </a:r>
            <a:endParaRPr kumimoji="1" lang="ja-JP" altLang="en-US" sz="3200" b="1" dirty="0">
              <a:latin typeface="Times New Roman" panose="02020603050405020304" pitchFamily="18" charset="0"/>
              <a:cs typeface="Times New Roman" panose="02020603050405020304" pitchFamily="18" charset="0"/>
            </a:endParaRPr>
          </a:p>
        </p:txBody>
      </p:sp>
      <p:sp>
        <p:nvSpPr>
          <p:cNvPr id="10" name="テキスト ボックス 9"/>
          <p:cNvSpPr txBox="1"/>
          <p:nvPr/>
        </p:nvSpPr>
        <p:spPr>
          <a:xfrm rot="21413312">
            <a:off x="2495310" y="3284303"/>
            <a:ext cx="3322448" cy="1477328"/>
          </a:xfrm>
          <a:prstGeom prst="rect">
            <a:avLst/>
          </a:prstGeom>
          <a:noFill/>
        </p:spPr>
        <p:txBody>
          <a:bodyPr wrap="none" rtlCol="0">
            <a:spAutoFit/>
          </a:bodyPr>
          <a:lstStyle/>
          <a:p>
            <a:r>
              <a:rPr lang="en-US" altLang="ja-JP" b="1" dirty="0">
                <a:latin typeface="Times New Roman" panose="02020603050405020304" pitchFamily="18" charset="0"/>
                <a:cs typeface="Times New Roman" panose="02020603050405020304" pitchFamily="18" charset="0"/>
              </a:rPr>
              <a:t>Introduction of RUPP and OPU</a:t>
            </a:r>
          </a:p>
          <a:p>
            <a:r>
              <a:rPr lang="en-US" altLang="ja-JP" dirty="0">
                <a:latin typeface="Times New Roman" panose="02020603050405020304" pitchFamily="18" charset="0"/>
                <a:cs typeface="Times New Roman" panose="02020603050405020304" pitchFamily="18" charset="0"/>
              </a:rPr>
              <a:t> About RUPP</a:t>
            </a:r>
          </a:p>
          <a:p>
            <a:r>
              <a:rPr lang="en-US" altLang="ja-JP" dirty="0">
                <a:latin typeface="Times New Roman" panose="02020603050405020304" pitchFamily="18" charset="0"/>
                <a:cs typeface="Times New Roman" panose="02020603050405020304" pitchFamily="18" charset="0"/>
              </a:rPr>
              <a:t> Introduction of RUPP </a:t>
            </a:r>
            <a:r>
              <a:rPr lang="en-US" altLang="ja-JP" dirty="0" smtClean="0">
                <a:latin typeface="Times New Roman" panose="02020603050405020304" pitchFamily="18" charset="0"/>
                <a:cs typeface="Times New Roman" panose="02020603050405020304" pitchFamily="18" charset="0"/>
              </a:rPr>
              <a:t>members</a:t>
            </a:r>
            <a:endParaRPr lang="en-US" altLang="ja-JP" dirty="0">
              <a:latin typeface="Times New Roman" panose="02020603050405020304" pitchFamily="18" charset="0"/>
              <a:cs typeface="Times New Roman" panose="02020603050405020304" pitchFamily="18" charset="0"/>
            </a:endParaRPr>
          </a:p>
          <a:p>
            <a:r>
              <a:rPr lang="en-US" altLang="ja-JP" dirty="0">
                <a:latin typeface="Times New Roman" panose="02020603050405020304" pitchFamily="18" charset="0"/>
                <a:cs typeface="Times New Roman" panose="02020603050405020304" pitchFamily="18" charset="0"/>
              </a:rPr>
              <a:t> About OPU</a:t>
            </a:r>
          </a:p>
          <a:p>
            <a:r>
              <a:rPr lang="en-US" altLang="ja-JP" dirty="0" smtClean="0">
                <a:latin typeface="Times New Roman" panose="02020603050405020304" pitchFamily="18" charset="0"/>
                <a:cs typeface="Times New Roman" panose="02020603050405020304" pitchFamily="18" charset="0"/>
              </a:rPr>
              <a:t> </a:t>
            </a:r>
            <a:r>
              <a:rPr lang="en-US" altLang="ja-JP" dirty="0">
                <a:latin typeface="Times New Roman" panose="02020603050405020304" pitchFamily="18" charset="0"/>
                <a:cs typeface="Times New Roman" panose="02020603050405020304" pitchFamily="18" charset="0"/>
              </a:rPr>
              <a:t>Introduction of OPU </a:t>
            </a:r>
            <a:r>
              <a:rPr lang="en-US" altLang="ja-JP" dirty="0" smtClean="0">
                <a:latin typeface="Times New Roman" panose="02020603050405020304" pitchFamily="18" charset="0"/>
                <a:cs typeface="Times New Roman" panose="02020603050405020304" pitchFamily="18" charset="0"/>
              </a:rPr>
              <a:t>members</a:t>
            </a:r>
            <a:endParaRPr lang="en-US" altLang="ja-JP" dirty="0">
              <a:latin typeface="Times New Roman" panose="02020603050405020304" pitchFamily="18" charset="0"/>
              <a:cs typeface="Times New Roman" panose="02020603050405020304" pitchFamily="18" charset="0"/>
            </a:endParaRPr>
          </a:p>
        </p:txBody>
      </p:sp>
      <p:sp>
        <p:nvSpPr>
          <p:cNvPr id="11" name="テキスト ボックス 10"/>
          <p:cNvSpPr txBox="1"/>
          <p:nvPr/>
        </p:nvSpPr>
        <p:spPr>
          <a:xfrm rot="21329924">
            <a:off x="830083" y="5542958"/>
            <a:ext cx="2441694" cy="1477328"/>
          </a:xfrm>
          <a:prstGeom prst="rect">
            <a:avLst/>
          </a:prstGeom>
          <a:noFill/>
        </p:spPr>
        <p:txBody>
          <a:bodyPr wrap="none" rtlCol="0">
            <a:spAutoFit/>
          </a:bodyPr>
          <a:lstStyle/>
          <a:p>
            <a:r>
              <a:rPr lang="en-US" altLang="ja-JP" b="1" dirty="0">
                <a:latin typeface="Times New Roman" panose="02020603050405020304" pitchFamily="18" charset="0"/>
                <a:cs typeface="Times New Roman" panose="02020603050405020304" pitchFamily="18" charset="0"/>
              </a:rPr>
              <a:t>Activities</a:t>
            </a:r>
          </a:p>
          <a:p>
            <a:r>
              <a:rPr lang="en-US" altLang="ja-JP" dirty="0">
                <a:latin typeface="Times New Roman" panose="02020603050405020304" pitchFamily="18" charset="0"/>
                <a:cs typeface="Times New Roman" panose="02020603050405020304" pitchFamily="18" charset="0"/>
              </a:rPr>
              <a:t> Before going</a:t>
            </a:r>
          </a:p>
          <a:p>
            <a:r>
              <a:rPr lang="en-US" altLang="ja-JP" dirty="0">
                <a:latin typeface="Times New Roman" panose="02020603050405020304" pitchFamily="18" charset="0"/>
                <a:cs typeface="Times New Roman" panose="02020603050405020304" pitchFamily="18" charset="0"/>
              </a:rPr>
              <a:t> During staying in Japan</a:t>
            </a:r>
          </a:p>
          <a:p>
            <a:r>
              <a:rPr lang="en-US" altLang="ja-JP" dirty="0">
                <a:latin typeface="Times New Roman" panose="02020603050405020304" pitchFamily="18" charset="0"/>
                <a:cs typeface="Times New Roman" panose="02020603050405020304" pitchFamily="18" charset="0"/>
              </a:rPr>
              <a:t> After Returning </a:t>
            </a:r>
            <a:endParaRPr lang="en-US" altLang="ja-JP" dirty="0" smtClean="0">
              <a:latin typeface="Times New Roman" panose="02020603050405020304" pitchFamily="18" charset="0"/>
              <a:cs typeface="Times New Roman" panose="02020603050405020304" pitchFamily="18" charset="0"/>
            </a:endParaRPr>
          </a:p>
          <a:p>
            <a:r>
              <a:rPr lang="ja-JP" altLang="en-US" sz="500" dirty="0">
                <a:latin typeface="Times New Roman" panose="02020603050405020304" pitchFamily="18" charset="0"/>
                <a:cs typeface="Times New Roman" panose="02020603050405020304" pitchFamily="18" charset="0"/>
              </a:rPr>
              <a:t>　</a:t>
            </a:r>
            <a:r>
              <a:rPr lang="en-US" altLang="ja-JP" dirty="0" smtClean="0">
                <a:latin typeface="Times New Roman" panose="02020603050405020304" pitchFamily="18" charset="0"/>
                <a:cs typeface="Times New Roman" panose="02020603050405020304" pitchFamily="18" charset="0"/>
              </a:rPr>
              <a:t>Back </a:t>
            </a:r>
            <a:r>
              <a:rPr lang="en-US" altLang="ja-JP" dirty="0">
                <a:latin typeface="Times New Roman" panose="02020603050405020304" pitchFamily="18" charset="0"/>
                <a:cs typeface="Times New Roman" panose="02020603050405020304" pitchFamily="18" charset="0"/>
              </a:rPr>
              <a:t>to Cambodia</a:t>
            </a:r>
            <a:endParaRPr kumimoji="1" lang="ja-JP" altLang="en-US" dirty="0">
              <a:latin typeface="Times New Roman" panose="02020603050405020304" pitchFamily="18" charset="0"/>
              <a:cs typeface="Times New Roman" panose="02020603050405020304" pitchFamily="18" charset="0"/>
            </a:endParaRPr>
          </a:p>
        </p:txBody>
      </p:sp>
      <p:sp>
        <p:nvSpPr>
          <p:cNvPr id="14" name="テキスト ボックス 13"/>
          <p:cNvSpPr txBox="1"/>
          <p:nvPr/>
        </p:nvSpPr>
        <p:spPr>
          <a:xfrm>
            <a:off x="3562706" y="6072403"/>
            <a:ext cx="1989519" cy="923330"/>
          </a:xfrm>
          <a:prstGeom prst="rect">
            <a:avLst/>
          </a:prstGeom>
          <a:noFill/>
        </p:spPr>
        <p:txBody>
          <a:bodyPr wrap="none" rtlCol="0">
            <a:spAutoFit/>
          </a:bodyPr>
          <a:lstStyle/>
          <a:p>
            <a:r>
              <a:rPr lang="en-US" altLang="ja-JP" b="1" dirty="0" smtClean="0">
                <a:latin typeface="Times New Roman" panose="02020603050405020304" pitchFamily="18" charset="0"/>
                <a:cs typeface="Times New Roman" panose="02020603050405020304" pitchFamily="18" charset="0"/>
              </a:rPr>
              <a:t>Our Message</a:t>
            </a:r>
          </a:p>
          <a:p>
            <a:r>
              <a:rPr lang="en-US" altLang="ja-JP" dirty="0" smtClean="0">
                <a:latin typeface="Times New Roman" panose="02020603050405020304" pitchFamily="18" charset="0"/>
                <a:cs typeface="Times New Roman" panose="02020603050405020304" pitchFamily="18" charset="0"/>
              </a:rPr>
              <a:t> Acknowledgement</a:t>
            </a:r>
          </a:p>
          <a:p>
            <a:r>
              <a:rPr lang="en-US" altLang="ja-JP" dirty="0" smtClean="0">
                <a:latin typeface="Times New Roman" panose="02020603050405020304" pitchFamily="18" charset="0"/>
                <a:cs typeface="Times New Roman" panose="02020603050405020304" pitchFamily="18" charset="0"/>
              </a:rPr>
              <a:t> </a:t>
            </a:r>
            <a:r>
              <a:rPr lang="en-US" altLang="ja-JP" dirty="0">
                <a:latin typeface="Times New Roman" panose="02020603050405020304" pitchFamily="18" charset="0"/>
                <a:cs typeface="Times New Roman" panose="02020603050405020304" pitchFamily="18" charset="0"/>
              </a:rPr>
              <a:t>Message to Junior</a:t>
            </a:r>
            <a:endParaRPr kumimoji="1" lang="ja-JP" altLang="en-US" dirty="0">
              <a:latin typeface="Times New Roman" panose="02020603050405020304" pitchFamily="18" charset="0"/>
              <a:cs typeface="Times New Roman" panose="02020603050405020304" pitchFamily="18" charset="0"/>
            </a:endParaRPr>
          </a:p>
        </p:txBody>
      </p:sp>
      <p:pic>
        <p:nvPicPr>
          <p:cNvPr id="2" name="図 1"/>
          <p:cNvPicPr>
            <a:picLocks noChangeAspect="1"/>
          </p:cNvPicPr>
          <p:nvPr/>
        </p:nvPicPr>
        <p:blipFill>
          <a:blip r:embed="rId5">
            <a:extLst>
              <a:ext uri="{BEBA8EAE-BF5A-486C-A8C5-ECC9F3942E4B}">
                <a14:imgProps xmlns:a14="http://schemas.microsoft.com/office/drawing/2010/main">
                  <a14:imgLayer r:embed="rId6">
                    <a14:imgEffect>
                      <a14:artisticCutout/>
                    </a14:imgEffect>
                  </a14:imgLayer>
                </a14:imgProps>
              </a:ext>
              <a:ext uri="{28A0092B-C50C-407E-A947-70E740481C1C}">
                <a14:useLocalDpi xmlns:a14="http://schemas.microsoft.com/office/drawing/2010/main" val="0"/>
              </a:ext>
            </a:extLst>
          </a:blip>
          <a:stretch>
            <a:fillRect/>
          </a:stretch>
        </p:blipFill>
        <p:spPr>
          <a:xfrm rot="20700000" flipH="1">
            <a:off x="2888453" y="7073148"/>
            <a:ext cx="2257425" cy="2072083"/>
          </a:xfrm>
          <a:prstGeom prst="rect">
            <a:avLst/>
          </a:prstGeom>
        </p:spPr>
      </p:pic>
      <p:sp>
        <p:nvSpPr>
          <p:cNvPr id="21" name="テキスト ボックス 20"/>
          <p:cNvSpPr txBox="1"/>
          <p:nvPr/>
        </p:nvSpPr>
        <p:spPr>
          <a:xfrm rot="330957">
            <a:off x="3208461" y="7852360"/>
            <a:ext cx="1563211" cy="461665"/>
          </a:xfrm>
          <a:prstGeom prst="rect">
            <a:avLst/>
          </a:prstGeom>
          <a:noFill/>
        </p:spPr>
        <p:txBody>
          <a:bodyPr wrap="square" rtlCol="0">
            <a:spAutoFit/>
          </a:bodyPr>
          <a:lstStyle/>
          <a:p>
            <a:r>
              <a:rPr lang="en-US" altLang="ja-JP" sz="2400" b="1" dirty="0" smtClean="0">
                <a:latin typeface="Times New Roman" panose="02020603050405020304" pitchFamily="18" charset="0"/>
                <a:cs typeface="Times New Roman" panose="02020603050405020304" pitchFamily="18" charset="0"/>
              </a:rPr>
              <a:t>Afterword</a:t>
            </a:r>
            <a:endParaRPr kumimoji="1" lang="ja-JP" altLang="en-US" sz="2400" b="1" dirty="0">
              <a:latin typeface="Times New Roman" panose="02020603050405020304" pitchFamily="18" charset="0"/>
              <a:cs typeface="Times New Roman" panose="02020603050405020304" pitchFamily="18" charset="0"/>
            </a:endParaRPr>
          </a:p>
        </p:txBody>
      </p:sp>
      <p:pic>
        <p:nvPicPr>
          <p:cNvPr id="22" name="Picture 7" descr="C:\Users\Kishimoto\Desktop\32-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7405" y="7163026"/>
            <a:ext cx="304800" cy="361950"/>
          </a:xfrm>
          <a:prstGeom prst="rect">
            <a:avLst/>
          </a:prstGeom>
          <a:noFill/>
          <a:extLst>
            <a:ext uri="{909E8E84-426E-40DD-AFC4-6F175D3DCCD1}">
              <a14:hiddenFill xmlns:a14="http://schemas.microsoft.com/office/drawing/2010/main">
                <a:solidFill>
                  <a:srgbClr val="FFFFFF"/>
                </a:solidFill>
              </a14:hiddenFill>
            </a:ext>
          </a:extLst>
        </p:spPr>
      </p:pic>
      <p:sp>
        <p:nvSpPr>
          <p:cNvPr id="19" name="タイトル 3"/>
          <p:cNvSpPr txBox="1">
            <a:spLocks/>
          </p:cNvSpPr>
          <p:nvPr/>
        </p:nvSpPr>
        <p:spPr>
          <a:xfrm>
            <a:off x="552028" y="632521"/>
            <a:ext cx="5829300" cy="720080"/>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dirty="0" smtClean="0">
                <a:latin typeface="Gill Sans Ultra Bold" panose="020B0A02020104020203" pitchFamily="34" charset="0"/>
              </a:rPr>
              <a:t>-Outline-</a:t>
            </a:r>
            <a:endParaRPr lang="ja-JP" altLang="en-US" dirty="0">
              <a:latin typeface="Gill Sans Ultra Bold" panose="020B0A02020104020203" pitchFamily="34" charset="0"/>
            </a:endParaRPr>
          </a:p>
        </p:txBody>
      </p:sp>
    </p:spTree>
    <p:extLst>
      <p:ext uri="{BB962C8B-B14F-4D97-AF65-F5344CB8AC3E}">
        <p14:creationId xmlns:p14="http://schemas.microsoft.com/office/powerpoint/2010/main" val="24188683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7"/>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316160" y="6340049"/>
            <a:ext cx="4312105" cy="32340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テキスト ボックス 3"/>
          <p:cNvSpPr txBox="1"/>
          <p:nvPr/>
        </p:nvSpPr>
        <p:spPr>
          <a:xfrm>
            <a:off x="1412778" y="295131"/>
            <a:ext cx="4032448" cy="769441"/>
          </a:xfrm>
          <a:prstGeom prst="rect">
            <a:avLst/>
          </a:prstGeom>
          <a:noFill/>
        </p:spPr>
        <p:txBody>
          <a:bodyPr wrap="square" rtlCol="0">
            <a:spAutoFit/>
          </a:bodyPr>
          <a:lstStyle/>
          <a:p>
            <a:pPr algn="ctr"/>
            <a:r>
              <a:rPr lang="en-US" altLang="ja-JP" sz="4400" dirty="0">
                <a:solidFill>
                  <a:prstClr val="black"/>
                </a:solidFill>
                <a:latin typeface="Gill Sans Ultra Bold" panose="020B0A02020104020203" pitchFamily="34" charset="0"/>
              </a:rPr>
              <a:t>-DAY 5-</a:t>
            </a:r>
            <a:endParaRPr lang="ja-JP" altLang="en-US" sz="4400" dirty="0">
              <a:solidFill>
                <a:prstClr val="black"/>
              </a:solidFill>
              <a:latin typeface="Gill Sans Ultra Bold" panose="020B0A02020104020203" pitchFamily="34" charset="0"/>
            </a:endParaRPr>
          </a:p>
        </p:txBody>
      </p:sp>
      <p:sp>
        <p:nvSpPr>
          <p:cNvPr id="8" name="テキスト ボックス 7"/>
          <p:cNvSpPr txBox="1"/>
          <p:nvPr/>
        </p:nvSpPr>
        <p:spPr>
          <a:xfrm>
            <a:off x="1856787" y="776540"/>
            <a:ext cx="3144451" cy="461665"/>
          </a:xfrm>
          <a:prstGeom prst="rect">
            <a:avLst/>
          </a:prstGeom>
          <a:noFill/>
        </p:spPr>
        <p:txBody>
          <a:bodyPr wrap="none" rtlCol="0">
            <a:spAutoFit/>
          </a:bodyPr>
          <a:lstStyle/>
          <a:p>
            <a:pPr algn="ctr"/>
            <a:r>
              <a:rPr lang="en-US" altLang="ja-JP" sz="2400" b="1" u="sng" dirty="0">
                <a:solidFill>
                  <a:prstClr val="black"/>
                </a:solidFill>
                <a:latin typeface="Times New Roman" panose="02020603050405020304" pitchFamily="18" charset="0"/>
                <a:cs typeface="Times New Roman" panose="02020603050405020304" pitchFamily="18" charset="0"/>
              </a:rPr>
              <a:t>-Workshop and Smile-</a:t>
            </a:r>
            <a:endParaRPr lang="ja-JP" altLang="en-US" sz="2400" b="1" u="sng" dirty="0">
              <a:solidFill>
                <a:prstClr val="black"/>
              </a:solidFill>
              <a:latin typeface="Times New Roman" panose="02020603050405020304" pitchFamily="18" charset="0"/>
              <a:cs typeface="Times New Roman" panose="02020603050405020304" pitchFamily="18" charset="0"/>
            </a:endParaRPr>
          </a:p>
        </p:txBody>
      </p:sp>
      <p:sp>
        <p:nvSpPr>
          <p:cNvPr id="2" name="正方形/長方形 1"/>
          <p:cNvSpPr/>
          <p:nvPr/>
        </p:nvSpPr>
        <p:spPr>
          <a:xfrm>
            <a:off x="222117" y="1568627"/>
            <a:ext cx="6413787" cy="1440162"/>
          </a:xfrm>
          <a:prstGeom prst="rect">
            <a:avLst/>
          </a:prstGeom>
          <a:noFill/>
          <a:ln w="762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en-US" altLang="ja-JP" sz="2000" b="1" dirty="0">
                <a:solidFill>
                  <a:prstClr val="black">
                    <a:lumMod val="85000"/>
                    <a:lumOff val="15000"/>
                  </a:prstClr>
                </a:solidFill>
                <a:latin typeface="Times New Roman" panose="02020603050405020304" pitchFamily="18" charset="0"/>
                <a:cs typeface="Times New Roman" panose="02020603050405020304" pitchFamily="18" charset="0"/>
              </a:rPr>
              <a:t>We went to I-site Namba: OPU campus in Namba, we hold a workshop for mutual understanding between Cambodia and Japan.  </a:t>
            </a:r>
            <a:r>
              <a:rPr lang="en-US" altLang="ja-JP" sz="2000" b="1" dirty="0" smtClean="0">
                <a:solidFill>
                  <a:prstClr val="black">
                    <a:lumMod val="85000"/>
                    <a:lumOff val="15000"/>
                  </a:prstClr>
                </a:solidFill>
                <a:latin typeface="Times New Roman" panose="02020603050405020304" pitchFamily="18" charset="0"/>
                <a:cs typeface="Times New Roman" panose="02020603050405020304" pitchFamily="18" charset="0"/>
              </a:rPr>
              <a:t>It was </a:t>
            </a:r>
            <a:r>
              <a:rPr lang="en-US" altLang="ja-JP" sz="2000" b="1" dirty="0">
                <a:solidFill>
                  <a:prstClr val="black">
                    <a:lumMod val="85000"/>
                    <a:lumOff val="15000"/>
                  </a:prstClr>
                </a:solidFill>
                <a:latin typeface="Times New Roman" panose="02020603050405020304" pitchFamily="18" charset="0"/>
                <a:cs typeface="Times New Roman" panose="02020603050405020304" pitchFamily="18" charset="0"/>
              </a:rPr>
              <a:t>really precious time for us to understand Cambodian friends and ourselves.</a:t>
            </a:r>
          </a:p>
        </p:txBody>
      </p:sp>
      <p:pic>
        <p:nvPicPr>
          <p:cNvPr id="11" name="Picture 7"/>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21367616">
            <a:off x="2891129" y="3359324"/>
            <a:ext cx="3506921" cy="26301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9"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rot="307928">
            <a:off x="419787" y="3355792"/>
            <a:ext cx="2120658" cy="15904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 name="Picture 15" descr="押しピン写真アイコン素材b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2777" y="3163524"/>
            <a:ext cx="504825" cy="4762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9" descr="テープアイコンストライプ柄5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229775">
            <a:off x="3609492" y="3222326"/>
            <a:ext cx="1809750" cy="581025"/>
          </a:xfrm>
          <a:prstGeom prst="rect">
            <a:avLst/>
          </a:prstGeom>
          <a:noFill/>
          <a:extLst>
            <a:ext uri="{909E8E84-426E-40DD-AFC4-6F175D3DCCD1}">
              <a14:hiddenFill xmlns:a14="http://schemas.microsoft.com/office/drawing/2010/main">
                <a:solidFill>
                  <a:srgbClr val="FFFFFF"/>
                </a:solidFill>
              </a14:hiddenFill>
            </a:ext>
          </a:extLst>
        </p:spPr>
      </p:pic>
      <p:sp>
        <p:nvSpPr>
          <p:cNvPr id="13" name="角丸四角形 12"/>
          <p:cNvSpPr/>
          <p:nvPr/>
        </p:nvSpPr>
        <p:spPr>
          <a:xfrm>
            <a:off x="317894" y="5382145"/>
            <a:ext cx="2944487" cy="1252497"/>
          </a:xfrm>
          <a:prstGeom prst="roundRect">
            <a:avLst>
              <a:gd name="adj" fmla="val 0"/>
            </a:avLst>
          </a:prstGeom>
          <a:solidFill>
            <a:schemeClr val="lt1">
              <a:alpha val="70000"/>
            </a:schemeClr>
          </a:solidFill>
          <a:ln w="76200"/>
        </p:spPr>
        <p:style>
          <a:lnRef idx="2">
            <a:schemeClr val="accent2"/>
          </a:lnRef>
          <a:fillRef idx="1">
            <a:schemeClr val="lt1"/>
          </a:fillRef>
          <a:effectRef idx="0">
            <a:schemeClr val="accent2"/>
          </a:effectRef>
          <a:fontRef idx="minor">
            <a:schemeClr val="dk1"/>
          </a:fontRef>
        </p:style>
        <p:txBody>
          <a:bodyPr rtlCol="0" anchor="ctr"/>
          <a:lstStyle/>
          <a:p>
            <a:pPr algn="just"/>
            <a:r>
              <a:rPr lang="en-US" altLang="ja-JP" sz="1400" b="1" dirty="0">
                <a:solidFill>
                  <a:prstClr val="black">
                    <a:lumMod val="85000"/>
                    <a:lumOff val="15000"/>
                  </a:prstClr>
                </a:solidFill>
                <a:latin typeface="Times New Roman" panose="02020603050405020304" pitchFamily="18" charset="0"/>
                <a:cs typeface="Times New Roman" panose="02020603050405020304" pitchFamily="18" charset="0"/>
              </a:rPr>
              <a:t>We made a presentation with using white wall and </a:t>
            </a:r>
            <a:r>
              <a:rPr lang="en-US" altLang="ja-JP" sz="1400" b="1" dirty="0" smtClean="0">
                <a:solidFill>
                  <a:prstClr val="black">
                    <a:lumMod val="85000"/>
                    <a:lumOff val="15000"/>
                  </a:prstClr>
                </a:solidFill>
                <a:latin typeface="Times New Roman" panose="02020603050405020304" pitchFamily="18" charset="0"/>
                <a:cs typeface="Times New Roman" panose="02020603050405020304" pitchFamily="18" charset="0"/>
              </a:rPr>
              <a:t>pens. </a:t>
            </a:r>
            <a:r>
              <a:rPr lang="en-US" altLang="ja-JP" sz="1400" b="1" dirty="0">
                <a:solidFill>
                  <a:prstClr val="black">
                    <a:lumMod val="85000"/>
                    <a:lumOff val="15000"/>
                  </a:prstClr>
                </a:solidFill>
                <a:latin typeface="Times New Roman" panose="02020603050405020304" pitchFamily="18" charset="0"/>
                <a:cs typeface="Times New Roman" panose="02020603050405020304" pitchFamily="18" charset="0"/>
              </a:rPr>
              <a:t>It was very fun.</a:t>
            </a:r>
          </a:p>
          <a:p>
            <a:pPr algn="just"/>
            <a:r>
              <a:rPr lang="en-US" altLang="ja-JP" sz="1400" b="1" dirty="0">
                <a:solidFill>
                  <a:prstClr val="black">
                    <a:lumMod val="85000"/>
                    <a:lumOff val="15000"/>
                  </a:prstClr>
                </a:solidFill>
                <a:latin typeface="Times New Roman" panose="02020603050405020304" pitchFamily="18" charset="0"/>
                <a:cs typeface="Times New Roman" panose="02020603050405020304" pitchFamily="18" charset="0"/>
              </a:rPr>
              <a:t>And we Japanese learn one thing from Cambodian friends. </a:t>
            </a:r>
          </a:p>
          <a:p>
            <a:pPr algn="just"/>
            <a:r>
              <a:rPr lang="en-US" altLang="ja-JP" sz="1400" b="1" dirty="0">
                <a:solidFill>
                  <a:prstClr val="black">
                    <a:lumMod val="85000"/>
                    <a:lumOff val="15000"/>
                  </a:prstClr>
                </a:solidFill>
                <a:latin typeface="Times New Roman" panose="02020603050405020304" pitchFamily="18" charset="0"/>
                <a:cs typeface="Times New Roman" panose="02020603050405020304" pitchFamily="18" charset="0"/>
              </a:rPr>
              <a:t>“More smile, more happy:-D”</a:t>
            </a:r>
          </a:p>
        </p:txBody>
      </p:sp>
      <p:pic>
        <p:nvPicPr>
          <p:cNvPr id="6" name="図 5"/>
          <p:cNvPicPr>
            <a:picLocks noChangeAspect="1"/>
          </p:cNvPicPr>
          <p:nvPr/>
        </p:nvPicPr>
        <p:blipFill rotWithShape="1">
          <a:blip r:embed="rId7" cstate="print">
            <a:extLst>
              <a:ext uri="{28A0092B-C50C-407E-A947-70E740481C1C}">
                <a14:useLocalDpi xmlns:a14="http://schemas.microsoft.com/office/drawing/2010/main" val="0"/>
              </a:ext>
            </a:extLst>
          </a:blip>
          <a:srcRect l="35700" t="20999" r="17050" b="3403"/>
          <a:stretch/>
        </p:blipFill>
        <p:spPr>
          <a:xfrm rot="21397494">
            <a:off x="474517" y="7032123"/>
            <a:ext cx="1876518" cy="22518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4" descr="押しピン写真アイコン素材b0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67801" y="6137096"/>
            <a:ext cx="504825" cy="47625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4" descr="テープアイコンストライプ柄5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447537">
            <a:off x="668091" y="6774983"/>
            <a:ext cx="1269910" cy="407707"/>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ボックス 15"/>
          <p:cNvSpPr txBox="1"/>
          <p:nvPr/>
        </p:nvSpPr>
        <p:spPr>
          <a:xfrm>
            <a:off x="4553746" y="1170671"/>
            <a:ext cx="2304255" cy="369332"/>
          </a:xfrm>
          <a:prstGeom prst="rect">
            <a:avLst/>
          </a:prstGeom>
          <a:noFill/>
        </p:spPr>
        <p:txBody>
          <a:bodyPr wrap="square" rtlCol="0">
            <a:spAutoFit/>
          </a:bodyPr>
          <a:lstStyle/>
          <a:p>
            <a:pPr algn="ctr"/>
            <a:r>
              <a:rPr lang="en-US" altLang="ja-JP" b="1" dirty="0">
                <a:solidFill>
                  <a:prstClr val="black"/>
                </a:solidFill>
                <a:latin typeface="Times New Roman" panose="02020603050405020304" pitchFamily="18" charset="0"/>
                <a:cs typeface="Times New Roman" panose="02020603050405020304" pitchFamily="18" charset="0"/>
              </a:rPr>
              <a:t>Hiroki </a:t>
            </a:r>
            <a:r>
              <a:rPr lang="en-US" altLang="ja-JP" b="1" dirty="0" smtClean="0">
                <a:solidFill>
                  <a:prstClr val="black"/>
                </a:solidFill>
                <a:latin typeface="Times New Roman" panose="02020603050405020304" pitchFamily="18" charset="0"/>
                <a:cs typeface="Times New Roman" panose="02020603050405020304" pitchFamily="18" charset="0"/>
              </a:rPr>
              <a:t>Taniguchi</a:t>
            </a:r>
            <a:endParaRPr lang="ja-JP" altLang="en-US"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95949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412778" y="295131"/>
            <a:ext cx="4032448" cy="769441"/>
          </a:xfrm>
          <a:prstGeom prst="rect">
            <a:avLst/>
          </a:prstGeom>
          <a:noFill/>
        </p:spPr>
        <p:txBody>
          <a:bodyPr wrap="square" rtlCol="0">
            <a:spAutoFit/>
          </a:bodyPr>
          <a:lstStyle/>
          <a:p>
            <a:pPr algn="ctr"/>
            <a:r>
              <a:rPr lang="en-US" altLang="ja-JP" sz="4400" dirty="0">
                <a:solidFill>
                  <a:prstClr val="black"/>
                </a:solidFill>
                <a:latin typeface="Gill Sans Ultra Bold" panose="020B0A02020104020203" pitchFamily="34" charset="0"/>
              </a:rPr>
              <a:t>-DAY 5-</a:t>
            </a:r>
            <a:endParaRPr lang="ja-JP" altLang="en-US" sz="4400" dirty="0">
              <a:solidFill>
                <a:prstClr val="black"/>
              </a:solidFill>
              <a:latin typeface="Gill Sans Ultra Bold" panose="020B0A02020104020203" pitchFamily="34" charset="0"/>
            </a:endParaRPr>
          </a:p>
        </p:txBody>
      </p:sp>
      <p:sp>
        <p:nvSpPr>
          <p:cNvPr id="8" name="テキスト ボックス 7"/>
          <p:cNvSpPr txBox="1"/>
          <p:nvPr/>
        </p:nvSpPr>
        <p:spPr>
          <a:xfrm>
            <a:off x="1079624" y="776540"/>
            <a:ext cx="4698787" cy="461665"/>
          </a:xfrm>
          <a:prstGeom prst="rect">
            <a:avLst/>
          </a:prstGeom>
          <a:noFill/>
        </p:spPr>
        <p:txBody>
          <a:bodyPr wrap="none" rtlCol="0">
            <a:spAutoFit/>
          </a:bodyPr>
          <a:lstStyle/>
          <a:p>
            <a:pPr algn="ctr"/>
            <a:r>
              <a:rPr lang="en-US" altLang="ja-JP" sz="2400" b="1" u="sng" dirty="0">
                <a:solidFill>
                  <a:prstClr val="black"/>
                </a:solidFill>
                <a:latin typeface="Times New Roman" panose="02020603050405020304" pitchFamily="18" charset="0"/>
                <a:cs typeface="Times New Roman" panose="02020603050405020304" pitchFamily="18" charset="0"/>
              </a:rPr>
              <a:t>-Shopping </a:t>
            </a:r>
            <a:r>
              <a:rPr lang="en-US" altLang="ja-JP" sz="2400" b="1" u="sng" dirty="0" err="1">
                <a:solidFill>
                  <a:prstClr val="black"/>
                </a:solidFill>
                <a:latin typeface="Times New Roman" panose="02020603050405020304" pitchFamily="18" charset="0"/>
                <a:cs typeface="Times New Roman" panose="02020603050405020304" pitchFamily="18" charset="0"/>
              </a:rPr>
              <a:t>Vs</a:t>
            </a:r>
            <a:r>
              <a:rPr lang="en-US" altLang="ja-JP" sz="2400" b="1" u="sng" dirty="0">
                <a:solidFill>
                  <a:prstClr val="black"/>
                </a:solidFill>
                <a:latin typeface="Times New Roman" panose="02020603050405020304" pitchFamily="18" charset="0"/>
                <a:cs typeface="Times New Roman" panose="02020603050405020304" pitchFamily="18" charset="0"/>
              </a:rPr>
              <a:t> Research Exchange-</a:t>
            </a:r>
            <a:endParaRPr lang="ja-JP" altLang="en-US" sz="2400" b="1" u="sng" dirty="0">
              <a:solidFill>
                <a:prstClr val="black"/>
              </a:solidFill>
              <a:latin typeface="Times New Roman" panose="02020603050405020304" pitchFamily="18" charset="0"/>
              <a:cs typeface="Times New Roman" panose="02020603050405020304" pitchFamily="18" charset="0"/>
            </a:endParaRPr>
          </a:p>
        </p:txBody>
      </p:sp>
      <p:sp>
        <p:nvSpPr>
          <p:cNvPr id="2" name="正方形/長方形 1"/>
          <p:cNvSpPr/>
          <p:nvPr/>
        </p:nvSpPr>
        <p:spPr>
          <a:xfrm>
            <a:off x="222117" y="1568623"/>
            <a:ext cx="6413787" cy="1512169"/>
          </a:xfrm>
          <a:prstGeom prst="rect">
            <a:avLst/>
          </a:prstGeom>
          <a:noFill/>
          <a:ln w="762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en-US" altLang="ja-JP" sz="2000" b="1" dirty="0">
                <a:solidFill>
                  <a:prstClr val="black">
                    <a:lumMod val="85000"/>
                    <a:lumOff val="15000"/>
                  </a:prstClr>
                </a:solidFill>
                <a:latin typeface="Times New Roman" panose="02020603050405020304" pitchFamily="18" charset="0"/>
                <a:cs typeface="Times New Roman" panose="02020603050405020304" pitchFamily="18" charset="0"/>
              </a:rPr>
              <a:t>We love shopping. Today, we got to shop at Daiso and </a:t>
            </a:r>
            <a:r>
              <a:rPr lang="en-US" altLang="ja-JP" sz="2000" b="1" dirty="0" err="1">
                <a:solidFill>
                  <a:prstClr val="black">
                    <a:lumMod val="85000"/>
                    <a:lumOff val="15000"/>
                  </a:prstClr>
                </a:solidFill>
                <a:latin typeface="Times New Roman" panose="02020603050405020304" pitchFamily="18" charset="0"/>
                <a:cs typeface="Times New Roman" panose="02020603050405020304" pitchFamily="18" charset="0"/>
              </a:rPr>
              <a:t>Yamaka</a:t>
            </a:r>
            <a:r>
              <a:rPr lang="en-US" altLang="ja-JP" sz="2000" b="1" dirty="0">
                <a:solidFill>
                  <a:prstClr val="black">
                    <a:lumMod val="85000"/>
                    <a:lumOff val="15000"/>
                  </a:prstClr>
                </a:solidFill>
                <a:latin typeface="Times New Roman" panose="02020603050405020304" pitchFamily="18" charset="0"/>
                <a:cs typeface="Times New Roman" panose="02020603050405020304" pitchFamily="18" charset="0"/>
              </a:rPr>
              <a:t>-Denki in the morning. In the afternoon, the research presentation, the collaborative work, and cross cultural workshop were incredible. </a:t>
            </a:r>
            <a:endParaRPr lang="ja-JP" altLang="en-US" sz="2000" b="1" dirty="0">
              <a:solidFill>
                <a:prstClr val="black">
                  <a:lumMod val="85000"/>
                  <a:lumOff val="15000"/>
                </a:prstClr>
              </a:solidFill>
              <a:latin typeface="Times New Roman" panose="02020603050405020304" pitchFamily="18" charset="0"/>
              <a:cs typeface="Times New Roman" panose="02020603050405020304" pitchFamily="18" charset="0"/>
            </a:endParaRPr>
          </a:p>
        </p:txBody>
      </p:sp>
      <p:sp>
        <p:nvSpPr>
          <p:cNvPr id="6" name="正方形/長方形 5"/>
          <p:cNvSpPr/>
          <p:nvPr/>
        </p:nvSpPr>
        <p:spPr>
          <a:xfrm>
            <a:off x="222117" y="3291674"/>
            <a:ext cx="4142988" cy="1194413"/>
          </a:xfrm>
          <a:prstGeom prst="rect">
            <a:avLst/>
          </a:prstGeom>
          <a:noFill/>
          <a:ln w="762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en-US" altLang="ja-JP" sz="1400" b="1" dirty="0">
                <a:solidFill>
                  <a:prstClr val="black">
                    <a:lumMod val="85000"/>
                    <a:lumOff val="15000"/>
                  </a:prstClr>
                </a:solidFill>
                <a:latin typeface="Times New Roman" panose="02020603050405020304" pitchFamily="18" charset="0"/>
                <a:cs typeface="Times New Roman" panose="02020603050405020304" pitchFamily="18" charset="0"/>
              </a:rPr>
              <a:t>Shopping in Japan is a little expensive for us, but Daiso allows us to buy a lot of good quality stuffs to bring back to Cambodia. I was amazed by the huge size of </a:t>
            </a:r>
            <a:r>
              <a:rPr lang="en-US" altLang="ja-JP" sz="1400" b="1" dirty="0" err="1">
                <a:solidFill>
                  <a:prstClr val="black">
                    <a:lumMod val="85000"/>
                    <a:lumOff val="15000"/>
                  </a:prstClr>
                </a:solidFill>
                <a:latin typeface="Times New Roman" panose="02020603050405020304" pitchFamily="18" charset="0"/>
                <a:cs typeface="Times New Roman" panose="02020603050405020304" pitchFamily="18" charset="0"/>
              </a:rPr>
              <a:t>Yamaka</a:t>
            </a:r>
            <a:r>
              <a:rPr lang="en-US" altLang="ja-JP" sz="1400" b="1" dirty="0">
                <a:solidFill>
                  <a:prstClr val="black">
                    <a:lumMod val="85000"/>
                    <a:lumOff val="15000"/>
                  </a:prstClr>
                </a:solidFill>
                <a:latin typeface="Times New Roman" panose="02020603050405020304" pitchFamily="18" charset="0"/>
                <a:cs typeface="Times New Roman" panose="02020603050405020304" pitchFamily="18" charset="0"/>
              </a:rPr>
              <a:t>-Denki store.</a:t>
            </a:r>
            <a:endParaRPr lang="ja-JP" altLang="en-US" sz="1400" b="1" dirty="0">
              <a:solidFill>
                <a:prstClr val="black">
                  <a:lumMod val="85000"/>
                  <a:lumOff val="15000"/>
                </a:prstClr>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25595" y="4704179"/>
            <a:ext cx="1591238" cy="21216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0" name="正方形/長方形 9"/>
          <p:cNvSpPr/>
          <p:nvPr/>
        </p:nvSpPr>
        <p:spPr>
          <a:xfrm>
            <a:off x="2420889" y="4664968"/>
            <a:ext cx="4215015" cy="1440160"/>
          </a:xfrm>
          <a:prstGeom prst="rect">
            <a:avLst/>
          </a:prstGeom>
          <a:noFill/>
          <a:ln w="762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en-US" altLang="ja-JP" sz="1400" b="1" dirty="0">
                <a:solidFill>
                  <a:prstClr val="black">
                    <a:lumMod val="85000"/>
                    <a:lumOff val="15000"/>
                  </a:prstClr>
                </a:solidFill>
                <a:latin typeface="Times New Roman" panose="02020603050405020304" pitchFamily="18" charset="0"/>
                <a:cs typeface="Times New Roman" panose="02020603050405020304" pitchFamily="18" charset="0"/>
              </a:rPr>
              <a:t>In the afternoon, we had the chance to listen to research findings presented by professors of OPU. The workshop that followed was amazing as we worked together to find factors and solutions to promote unity and mutual understanding.</a:t>
            </a:r>
            <a:endParaRPr lang="ja-JP" altLang="en-US" sz="1400" b="1" dirty="0">
              <a:solidFill>
                <a:prstClr val="black">
                  <a:lumMod val="85000"/>
                  <a:lumOff val="15000"/>
                </a:prstClr>
              </a:solidFill>
              <a:latin typeface="Times New Roman" panose="02020603050405020304" pitchFamily="18" charset="0"/>
              <a:cs typeface="Times New Roman" panose="02020603050405020304" pitchFamily="18" charset="0"/>
            </a:endParaRPr>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252344">
            <a:off x="4791943" y="3260817"/>
            <a:ext cx="1674825" cy="12561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3" name="Picture 3" descr="押しピン写真アイコン素材c10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5225" y="2842756"/>
            <a:ext cx="609600" cy="65722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314" y="4366195"/>
            <a:ext cx="609600" cy="65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8"/>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rot="21300416">
            <a:off x="2354411" y="6427327"/>
            <a:ext cx="2522274" cy="18917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6" name="Picture 22" descr="テープアイコンストライプ柄0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99330" y="6177508"/>
            <a:ext cx="1857375" cy="6477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rot="21300416">
            <a:off x="444646" y="7853683"/>
            <a:ext cx="2522274" cy="18917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300416">
            <a:off x="671243" y="7589039"/>
            <a:ext cx="1341298" cy="42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rot="257209">
            <a:off x="3822753" y="7772704"/>
            <a:ext cx="2675919" cy="20069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9" name="Picture 29" descr="テープアイコンストライプ柄5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57209">
            <a:off x="4667485" y="7494106"/>
            <a:ext cx="1353450" cy="434529"/>
          </a:xfrm>
          <a:prstGeom prst="rect">
            <a:avLst/>
          </a:prstGeom>
          <a:noFill/>
          <a:extLst>
            <a:ext uri="{909E8E84-426E-40DD-AFC4-6F175D3DCCD1}">
              <a14:hiddenFill xmlns:a14="http://schemas.microsoft.com/office/drawing/2010/main">
                <a:solidFill>
                  <a:srgbClr val="FFFFFF"/>
                </a:solidFill>
              </a14:hiddenFill>
            </a:ext>
          </a:extLst>
        </p:spPr>
      </p:pic>
      <p:sp>
        <p:nvSpPr>
          <p:cNvPr id="18" name="テキスト ボックス 17"/>
          <p:cNvSpPr txBox="1"/>
          <p:nvPr/>
        </p:nvSpPr>
        <p:spPr>
          <a:xfrm>
            <a:off x="4673015" y="1159544"/>
            <a:ext cx="2218115" cy="369332"/>
          </a:xfrm>
          <a:prstGeom prst="rect">
            <a:avLst/>
          </a:prstGeom>
          <a:noFill/>
        </p:spPr>
        <p:txBody>
          <a:bodyPr wrap="square" rtlCol="0">
            <a:spAutoFit/>
          </a:bodyPr>
          <a:lstStyle/>
          <a:p>
            <a:pPr algn="ctr"/>
            <a:r>
              <a:rPr lang="en-US" altLang="ja-JP" b="1" dirty="0">
                <a:latin typeface="Times New Roman" panose="02020603050405020304" pitchFamily="18" charset="0"/>
                <a:cs typeface="Times New Roman" panose="02020603050405020304" pitchFamily="18" charset="0"/>
              </a:rPr>
              <a:t>Lim </a:t>
            </a:r>
            <a:r>
              <a:rPr lang="en-US" altLang="ja-JP" b="1" dirty="0" err="1">
                <a:latin typeface="Times New Roman" panose="02020603050405020304" pitchFamily="18" charset="0"/>
                <a:cs typeface="Times New Roman" panose="02020603050405020304" pitchFamily="18" charset="0"/>
              </a:rPr>
              <a:t>Kuoy</a:t>
            </a:r>
            <a:r>
              <a:rPr lang="en-US" altLang="ja-JP" b="1" dirty="0">
                <a:latin typeface="Times New Roman" panose="02020603050405020304" pitchFamily="18" charset="0"/>
                <a:cs typeface="Times New Roman" panose="02020603050405020304" pitchFamily="18" charset="0"/>
              </a:rPr>
              <a:t> </a:t>
            </a:r>
            <a:r>
              <a:rPr lang="en-US" altLang="ja-JP" b="1" dirty="0" err="1">
                <a:latin typeface="Times New Roman" panose="02020603050405020304" pitchFamily="18" charset="0"/>
                <a:cs typeface="Times New Roman" panose="02020603050405020304" pitchFamily="18" charset="0"/>
              </a:rPr>
              <a:t>Suong</a:t>
            </a:r>
            <a:endParaRPr lang="ja-JP" alt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069521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88640" y="5313042"/>
            <a:ext cx="6480720" cy="1224136"/>
          </a:xfrm>
          <a:prstGeom prst="rect">
            <a:avLst/>
          </a:prstGeom>
          <a:solidFill>
            <a:schemeClr val="lt1">
              <a:alpha val="70000"/>
            </a:schemeClr>
          </a:solidFill>
          <a:ln w="76200"/>
        </p:spPr>
        <p:style>
          <a:lnRef idx="2">
            <a:schemeClr val="accent2"/>
          </a:lnRef>
          <a:fillRef idx="1">
            <a:schemeClr val="lt1"/>
          </a:fillRef>
          <a:effectRef idx="0">
            <a:schemeClr val="accent2"/>
          </a:effectRef>
          <a:fontRef idx="minor">
            <a:schemeClr val="dk1"/>
          </a:fontRef>
        </p:style>
        <p:txBody>
          <a:bodyPr rtlCol="0" anchor="ctr"/>
          <a:lstStyle/>
          <a:p>
            <a:pPr algn="just"/>
            <a:r>
              <a:rPr lang="en-US" altLang="ja-JP" sz="1400" b="1" dirty="0">
                <a:solidFill>
                  <a:prstClr val="black">
                    <a:lumMod val="85000"/>
                    <a:lumOff val="15000"/>
                  </a:prstClr>
                </a:solidFill>
                <a:latin typeface="Times New Roman" panose="02020603050405020304" pitchFamily="18" charset="0"/>
                <a:cs typeface="Times New Roman" panose="02020603050405020304" pitchFamily="18" charset="0"/>
              </a:rPr>
              <a:t>We arrived the airport, RUPP members finished check-in.</a:t>
            </a:r>
            <a:r>
              <a:rPr lang="ja-JP" altLang="en-US" sz="1400" b="1" dirty="0">
                <a:solidFill>
                  <a:prstClr val="black">
                    <a:lumMod val="85000"/>
                    <a:lumOff val="15000"/>
                  </a:prstClr>
                </a:solidFill>
                <a:latin typeface="Times New Roman" panose="02020603050405020304" pitchFamily="18" charset="0"/>
                <a:cs typeface="Times New Roman" panose="02020603050405020304" pitchFamily="18" charset="0"/>
              </a:rPr>
              <a:t> </a:t>
            </a:r>
            <a:r>
              <a:rPr lang="en-US" altLang="ja-JP" sz="1400" b="1" dirty="0">
                <a:solidFill>
                  <a:prstClr val="black">
                    <a:lumMod val="85000"/>
                    <a:lumOff val="15000"/>
                  </a:prstClr>
                </a:solidFill>
                <a:latin typeface="Times New Roman" panose="02020603050405020304" pitchFamily="18" charset="0"/>
                <a:cs typeface="Times New Roman" panose="02020603050405020304" pitchFamily="18" charset="0"/>
              </a:rPr>
              <a:t>So, the time has come.</a:t>
            </a:r>
          </a:p>
          <a:p>
            <a:pPr algn="just"/>
            <a:r>
              <a:rPr lang="en-US" altLang="ja-JP" sz="1400" b="1" dirty="0">
                <a:solidFill>
                  <a:prstClr val="black">
                    <a:lumMod val="85000"/>
                    <a:lumOff val="15000"/>
                  </a:prstClr>
                </a:solidFill>
                <a:latin typeface="Times New Roman" panose="02020603050405020304" pitchFamily="18" charset="0"/>
                <a:cs typeface="Times New Roman" panose="02020603050405020304" pitchFamily="18" charset="0"/>
              </a:rPr>
              <a:t>We took pictures, shake hands and sent our friends departure.</a:t>
            </a:r>
          </a:p>
          <a:p>
            <a:pPr algn="just"/>
            <a:r>
              <a:rPr lang="en-US" altLang="ja-JP" sz="1400" b="1" dirty="0">
                <a:solidFill>
                  <a:prstClr val="black">
                    <a:lumMod val="85000"/>
                    <a:lumOff val="15000"/>
                  </a:prstClr>
                </a:solidFill>
                <a:latin typeface="Times New Roman" panose="02020603050405020304" pitchFamily="18" charset="0"/>
                <a:cs typeface="Times New Roman" panose="02020603050405020304" pitchFamily="18" charset="0"/>
              </a:rPr>
              <a:t>You said "Please come to Cambodia sometime".</a:t>
            </a:r>
          </a:p>
          <a:p>
            <a:pPr algn="just"/>
            <a:r>
              <a:rPr lang="en-US" altLang="ja-JP" sz="1400" b="1" dirty="0">
                <a:solidFill>
                  <a:prstClr val="black">
                    <a:lumMod val="85000"/>
                    <a:lumOff val="15000"/>
                  </a:prstClr>
                </a:solidFill>
                <a:latin typeface="Times New Roman" panose="02020603050405020304" pitchFamily="18" charset="0"/>
                <a:cs typeface="Times New Roman" panose="02020603050405020304" pitchFamily="18" charset="0"/>
              </a:rPr>
              <a:t>Of course!! We promise!! At that time, we 'll communicate with you, please meet again!!</a:t>
            </a:r>
            <a:endParaRPr lang="ja-JP" altLang="en-US" sz="1400" b="1" dirty="0">
              <a:solidFill>
                <a:prstClr val="black">
                  <a:lumMod val="85000"/>
                  <a:lumOff val="15000"/>
                </a:prstClr>
              </a:solidFill>
              <a:latin typeface="Times New Roman" panose="02020603050405020304" pitchFamily="18" charset="0"/>
              <a:cs typeface="Times New Roman" panose="02020603050405020304" pitchFamily="18" charset="0"/>
            </a:endParaRPr>
          </a:p>
        </p:txBody>
      </p:sp>
      <p:sp>
        <p:nvSpPr>
          <p:cNvPr id="4" name="テキスト ボックス 3"/>
          <p:cNvSpPr txBox="1"/>
          <p:nvPr/>
        </p:nvSpPr>
        <p:spPr>
          <a:xfrm>
            <a:off x="1412778" y="295131"/>
            <a:ext cx="4032448" cy="769441"/>
          </a:xfrm>
          <a:prstGeom prst="rect">
            <a:avLst/>
          </a:prstGeom>
          <a:noFill/>
        </p:spPr>
        <p:txBody>
          <a:bodyPr wrap="square" rtlCol="0">
            <a:spAutoFit/>
          </a:bodyPr>
          <a:lstStyle/>
          <a:p>
            <a:pPr algn="ctr"/>
            <a:r>
              <a:rPr lang="en-US" altLang="ja-JP" sz="4400" dirty="0">
                <a:solidFill>
                  <a:prstClr val="black"/>
                </a:solidFill>
                <a:latin typeface="Gill Sans Ultra Bold" panose="020B0A02020104020203" pitchFamily="34" charset="0"/>
              </a:rPr>
              <a:t>-DAY 6-</a:t>
            </a:r>
            <a:endParaRPr lang="ja-JP" altLang="en-US" sz="4400" dirty="0">
              <a:solidFill>
                <a:prstClr val="black"/>
              </a:solidFill>
              <a:latin typeface="Gill Sans Ultra Bold" panose="020B0A02020104020203" pitchFamily="34" charset="0"/>
            </a:endParaRPr>
          </a:p>
        </p:txBody>
      </p:sp>
      <p:sp>
        <p:nvSpPr>
          <p:cNvPr id="7" name="角丸四角形 6"/>
          <p:cNvSpPr/>
          <p:nvPr/>
        </p:nvSpPr>
        <p:spPr>
          <a:xfrm>
            <a:off x="188640" y="1568625"/>
            <a:ext cx="6480720" cy="1800200"/>
          </a:xfrm>
          <a:prstGeom prst="roundRect">
            <a:avLst>
              <a:gd name="adj" fmla="val 0"/>
            </a:avLst>
          </a:prstGeom>
          <a:solidFill>
            <a:schemeClr val="lt1">
              <a:alpha val="70000"/>
            </a:schemeClr>
          </a:solidFill>
          <a:ln w="76200"/>
        </p:spPr>
        <p:style>
          <a:lnRef idx="2">
            <a:schemeClr val="accent2"/>
          </a:lnRef>
          <a:fillRef idx="1">
            <a:schemeClr val="lt1"/>
          </a:fillRef>
          <a:effectRef idx="0">
            <a:schemeClr val="accent2"/>
          </a:effectRef>
          <a:fontRef idx="minor">
            <a:schemeClr val="dk1"/>
          </a:fontRef>
        </p:style>
        <p:txBody>
          <a:bodyPr wrap="none" lIns="90000" rIns="36000" rtlCol="0" anchor="ctr"/>
          <a:lstStyle/>
          <a:p>
            <a:pPr algn="just"/>
            <a:r>
              <a:rPr lang="en-US" altLang="ja-JP" sz="2000" b="1" dirty="0">
                <a:solidFill>
                  <a:prstClr val="black">
                    <a:lumMod val="85000"/>
                    <a:lumOff val="15000"/>
                  </a:prstClr>
                </a:solidFill>
                <a:latin typeface="Times New Roman" panose="02020603050405020304" pitchFamily="18" charset="0"/>
                <a:cs typeface="Times New Roman" panose="02020603050405020304" pitchFamily="18" charset="0"/>
              </a:rPr>
              <a:t>The time which is delight and fulfilling just flies by.</a:t>
            </a:r>
          </a:p>
          <a:p>
            <a:pPr algn="just"/>
            <a:r>
              <a:rPr lang="en-US" altLang="ja-JP" sz="2000" b="1" dirty="0">
                <a:solidFill>
                  <a:prstClr val="black">
                    <a:lumMod val="85000"/>
                    <a:lumOff val="15000"/>
                  </a:prstClr>
                </a:solidFill>
                <a:latin typeface="Times New Roman" panose="02020603050405020304" pitchFamily="18" charset="0"/>
                <a:cs typeface="Times New Roman" panose="02020603050405020304" pitchFamily="18" charset="0"/>
              </a:rPr>
              <a:t>Finally, the day which our friends go back to Cambodia </a:t>
            </a:r>
          </a:p>
          <a:p>
            <a:pPr algn="just"/>
            <a:r>
              <a:rPr lang="en-US" altLang="ja-JP" sz="2000" b="1" dirty="0">
                <a:solidFill>
                  <a:prstClr val="black">
                    <a:lumMod val="85000"/>
                    <a:lumOff val="15000"/>
                  </a:prstClr>
                </a:solidFill>
                <a:latin typeface="Times New Roman" panose="02020603050405020304" pitchFamily="18" charset="0"/>
                <a:cs typeface="Times New Roman" panose="02020603050405020304" pitchFamily="18" charset="0"/>
              </a:rPr>
              <a:t>has come.</a:t>
            </a:r>
          </a:p>
          <a:p>
            <a:pPr algn="just"/>
            <a:r>
              <a:rPr lang="en-US" altLang="ja-JP" sz="2000" b="1" dirty="0">
                <a:solidFill>
                  <a:prstClr val="black">
                    <a:lumMod val="85000"/>
                    <a:lumOff val="15000"/>
                  </a:prstClr>
                </a:solidFill>
                <a:latin typeface="Times New Roman" panose="02020603050405020304" pitchFamily="18" charset="0"/>
                <a:cs typeface="Times New Roman" panose="02020603050405020304" pitchFamily="18" charset="0"/>
              </a:rPr>
              <a:t>Kazuki and Hiroki go to an Kansai airport </a:t>
            </a:r>
          </a:p>
          <a:p>
            <a:pPr algn="just"/>
            <a:r>
              <a:rPr lang="en-US" altLang="ja-JP" sz="2000" b="1" dirty="0">
                <a:solidFill>
                  <a:prstClr val="black">
                    <a:lumMod val="85000"/>
                    <a:lumOff val="15000"/>
                  </a:prstClr>
                </a:solidFill>
                <a:latin typeface="Times New Roman" panose="02020603050405020304" pitchFamily="18" charset="0"/>
                <a:cs typeface="Times New Roman" panose="02020603050405020304" pitchFamily="18" charset="0"/>
              </a:rPr>
              <a:t>to see our friends off and say "good bye".</a:t>
            </a:r>
            <a:endParaRPr lang="ja-JP" altLang="en-US" sz="2000" b="1" dirty="0">
              <a:solidFill>
                <a:prstClr val="black">
                  <a:lumMod val="85000"/>
                  <a:lumOff val="15000"/>
                </a:prstClr>
              </a:solidFill>
              <a:latin typeface="Times New Roman" panose="02020603050405020304" pitchFamily="18" charset="0"/>
              <a:cs typeface="Times New Roman" panose="02020603050405020304" pitchFamily="18" charset="0"/>
            </a:endParaRPr>
          </a:p>
        </p:txBody>
      </p:sp>
      <p:sp>
        <p:nvSpPr>
          <p:cNvPr id="8" name="テキスト ボックス 7"/>
          <p:cNvSpPr txBox="1"/>
          <p:nvPr/>
        </p:nvSpPr>
        <p:spPr>
          <a:xfrm>
            <a:off x="1751306" y="776540"/>
            <a:ext cx="3355407" cy="461665"/>
          </a:xfrm>
          <a:prstGeom prst="rect">
            <a:avLst/>
          </a:prstGeom>
          <a:noFill/>
        </p:spPr>
        <p:txBody>
          <a:bodyPr wrap="none" rtlCol="0">
            <a:spAutoFit/>
          </a:bodyPr>
          <a:lstStyle/>
          <a:p>
            <a:pPr algn="ctr"/>
            <a:r>
              <a:rPr lang="en-US" altLang="ja-JP" sz="2400" b="1" u="sng" dirty="0">
                <a:solidFill>
                  <a:prstClr val="black"/>
                </a:solidFill>
                <a:latin typeface="Times New Roman" panose="02020603050405020304" pitchFamily="18" charset="0"/>
                <a:cs typeface="Times New Roman" panose="02020603050405020304" pitchFamily="18" charset="0"/>
              </a:rPr>
              <a:t>-The best is yet to come-</a:t>
            </a:r>
            <a:endParaRPr lang="ja-JP" altLang="en-US" sz="2400" b="1" u="sng" dirty="0">
              <a:solidFill>
                <a:prstClr val="black"/>
              </a:solidFill>
              <a:latin typeface="Times New Roman" panose="02020603050405020304" pitchFamily="18" charset="0"/>
              <a:cs typeface="Times New Roman" panose="02020603050405020304" pitchFamily="18" charset="0"/>
            </a:endParaRPr>
          </a:p>
        </p:txBody>
      </p:sp>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669" r="11966"/>
          <a:stretch/>
        </p:blipFill>
        <p:spPr bwMode="auto">
          <a:xfrm rot="190110">
            <a:off x="4570390" y="3624006"/>
            <a:ext cx="1993899" cy="1435191"/>
          </a:xfrm>
          <a:prstGeom prst="snip2DiagRect">
            <a:avLst>
              <a:gd name="adj1" fmla="val 0"/>
              <a:gd name="adj2" fmla="val 10174"/>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9" name="角丸四角形 8"/>
          <p:cNvSpPr/>
          <p:nvPr/>
        </p:nvSpPr>
        <p:spPr>
          <a:xfrm>
            <a:off x="193999" y="3584848"/>
            <a:ext cx="4135746" cy="1512169"/>
          </a:xfrm>
          <a:prstGeom prst="roundRect">
            <a:avLst>
              <a:gd name="adj" fmla="val 0"/>
            </a:avLst>
          </a:prstGeom>
          <a:solidFill>
            <a:schemeClr val="lt1">
              <a:alpha val="70000"/>
            </a:schemeClr>
          </a:solidFill>
          <a:ln w="76200"/>
        </p:spPr>
        <p:style>
          <a:lnRef idx="2">
            <a:schemeClr val="accent2"/>
          </a:lnRef>
          <a:fillRef idx="1">
            <a:schemeClr val="lt1"/>
          </a:fillRef>
          <a:effectRef idx="0">
            <a:schemeClr val="accent2"/>
          </a:effectRef>
          <a:fontRef idx="minor">
            <a:schemeClr val="dk1"/>
          </a:fontRef>
        </p:style>
        <p:txBody>
          <a:bodyPr rtlCol="0" anchor="ctr"/>
          <a:lstStyle/>
          <a:p>
            <a:pPr algn="just"/>
            <a:r>
              <a:rPr lang="en-US" altLang="ja-JP" sz="1400" b="1" dirty="0">
                <a:solidFill>
                  <a:prstClr val="black">
                    <a:lumMod val="85000"/>
                    <a:lumOff val="15000"/>
                  </a:prstClr>
                </a:solidFill>
                <a:latin typeface="Times New Roman" panose="02020603050405020304" pitchFamily="18" charset="0"/>
                <a:cs typeface="Times New Roman" panose="02020603050405020304" pitchFamily="18" charset="0"/>
              </a:rPr>
              <a:t>In morning, we picked RUPP members up at the hotel, and go to Kansai airport with them. At that time, we didn't use the local train, but use the express, named "</a:t>
            </a:r>
            <a:r>
              <a:rPr lang="en-US" altLang="ja-JP" sz="1400" b="1" dirty="0" err="1">
                <a:solidFill>
                  <a:prstClr val="black">
                    <a:lumMod val="85000"/>
                    <a:lumOff val="15000"/>
                  </a:prstClr>
                </a:solidFill>
                <a:latin typeface="Times New Roman" panose="02020603050405020304" pitchFamily="18" charset="0"/>
                <a:cs typeface="Times New Roman" panose="02020603050405020304" pitchFamily="18" charset="0"/>
              </a:rPr>
              <a:t>Rapit</a:t>
            </a:r>
            <a:r>
              <a:rPr lang="en-US" altLang="ja-JP" sz="1400" b="1" dirty="0">
                <a:solidFill>
                  <a:prstClr val="black">
                    <a:lumMod val="85000"/>
                    <a:lumOff val="15000"/>
                  </a:prstClr>
                </a:solidFill>
                <a:latin typeface="Times New Roman" panose="02020603050405020304" pitchFamily="18" charset="0"/>
                <a:cs typeface="Times New Roman" panose="02020603050405020304" pitchFamily="18" charset="0"/>
              </a:rPr>
              <a:t>".</a:t>
            </a:r>
          </a:p>
          <a:p>
            <a:pPr algn="just"/>
            <a:r>
              <a:rPr lang="en-US" altLang="ja-JP" sz="1400" b="1" dirty="0">
                <a:solidFill>
                  <a:prstClr val="black">
                    <a:lumMod val="85000"/>
                    <a:lumOff val="15000"/>
                  </a:prstClr>
                </a:solidFill>
                <a:latin typeface="Times New Roman" panose="02020603050405020304" pitchFamily="18" charset="0"/>
                <a:cs typeface="Times New Roman" panose="02020603050405020304" pitchFamily="18" charset="0"/>
              </a:rPr>
              <a:t>In fact, Kazuki and Hiroki felt upset because we are going to be late for the departure time of train.</a:t>
            </a:r>
            <a:endParaRPr lang="ja-JP" altLang="en-US" sz="1400" b="1" dirty="0">
              <a:solidFill>
                <a:prstClr val="black">
                  <a:lumMod val="85000"/>
                  <a:lumOff val="15000"/>
                </a:prstClr>
              </a:solidFill>
              <a:latin typeface="Times New Roman" panose="02020603050405020304" pitchFamily="18" charset="0"/>
              <a:cs typeface="Times New Roman" panose="02020603050405020304" pitchFamily="18" charset="0"/>
            </a:endParaRPr>
          </a:p>
        </p:txBody>
      </p:sp>
      <p:pic>
        <p:nvPicPr>
          <p:cNvPr id="1029"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778" t="8657" r="15376" b="35342"/>
          <a:stretch/>
        </p:blipFill>
        <p:spPr bwMode="auto">
          <a:xfrm rot="416551">
            <a:off x="4273874" y="6678939"/>
            <a:ext cx="2203761" cy="21985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1"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13375" t="5857" r="13471" b="8398"/>
          <a:stretch/>
        </p:blipFill>
        <p:spPr bwMode="auto">
          <a:xfrm rot="189234">
            <a:off x="1124448" y="6689836"/>
            <a:ext cx="2985885" cy="19686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2" name="Picture 8" descr="C:\Users\Kishimoto\Desktop\DSC_0245.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3936"/>
          <a:stretch/>
        </p:blipFill>
        <p:spPr bwMode="auto">
          <a:xfrm rot="21217046" flipH="1">
            <a:off x="418473" y="7950115"/>
            <a:ext cx="1452179" cy="17055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42" name="Picture 18" descr="テープアイコンストライプ柄5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61402">
            <a:off x="1778094" y="6332437"/>
            <a:ext cx="1809750" cy="5810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776" r="8627" b="34697"/>
          <a:stretch/>
        </p:blipFill>
        <p:spPr bwMode="auto">
          <a:xfrm rot="21357614">
            <a:off x="2910919" y="8056179"/>
            <a:ext cx="2837658" cy="17461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48" name="Picture 24" descr="テープアイコンストライプ柄0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957258">
            <a:off x="4905154" y="6350232"/>
            <a:ext cx="1570637" cy="547709"/>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テープアイコンストライプ柄0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0181" y="7722323"/>
            <a:ext cx="955920" cy="472140"/>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p:cNvSpPr txBox="1"/>
          <p:nvPr/>
        </p:nvSpPr>
        <p:spPr>
          <a:xfrm>
            <a:off x="4532250" y="1169161"/>
            <a:ext cx="2339002" cy="369332"/>
          </a:xfrm>
          <a:prstGeom prst="rect">
            <a:avLst/>
          </a:prstGeom>
          <a:noFill/>
        </p:spPr>
        <p:txBody>
          <a:bodyPr wrap="square" rtlCol="0">
            <a:spAutoFit/>
          </a:bodyPr>
          <a:lstStyle/>
          <a:p>
            <a:pPr algn="ctr"/>
            <a:r>
              <a:rPr lang="en-US" altLang="ja-JP" b="1" dirty="0">
                <a:solidFill>
                  <a:prstClr val="black"/>
                </a:solidFill>
                <a:latin typeface="Times New Roman" panose="02020603050405020304" pitchFamily="18" charset="0"/>
                <a:cs typeface="Times New Roman" panose="02020603050405020304" pitchFamily="18" charset="0"/>
              </a:rPr>
              <a:t>Kazuki </a:t>
            </a:r>
            <a:r>
              <a:rPr lang="en-US" altLang="ja-JP" b="1" dirty="0" err="1" smtClean="0">
                <a:solidFill>
                  <a:prstClr val="black"/>
                </a:solidFill>
                <a:latin typeface="Times New Roman" panose="02020603050405020304" pitchFamily="18" charset="0"/>
                <a:cs typeface="Times New Roman" panose="02020603050405020304" pitchFamily="18" charset="0"/>
              </a:rPr>
              <a:t>Kishimoto</a:t>
            </a:r>
            <a:endParaRPr lang="ja-JP" altLang="en-US"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9470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412778" y="295131"/>
            <a:ext cx="4032448" cy="769441"/>
          </a:xfrm>
          <a:prstGeom prst="rect">
            <a:avLst/>
          </a:prstGeom>
          <a:noFill/>
        </p:spPr>
        <p:txBody>
          <a:bodyPr wrap="square" rtlCol="0">
            <a:spAutoFit/>
          </a:bodyPr>
          <a:lstStyle/>
          <a:p>
            <a:pPr algn="ctr"/>
            <a:r>
              <a:rPr lang="en-US" altLang="ja-JP" sz="4400" dirty="0">
                <a:solidFill>
                  <a:prstClr val="black"/>
                </a:solidFill>
                <a:latin typeface="Gill Sans Ultra Bold" panose="020B0A02020104020203" pitchFamily="34" charset="0"/>
              </a:rPr>
              <a:t>-DAY 6-</a:t>
            </a:r>
            <a:endParaRPr lang="ja-JP" altLang="en-US" sz="4400" dirty="0">
              <a:solidFill>
                <a:prstClr val="black"/>
              </a:solidFill>
              <a:latin typeface="Gill Sans Ultra Bold" panose="020B0A02020104020203" pitchFamily="34" charset="0"/>
            </a:endParaRPr>
          </a:p>
        </p:txBody>
      </p:sp>
      <p:sp>
        <p:nvSpPr>
          <p:cNvPr id="7" name="角丸四角形 6"/>
          <p:cNvSpPr/>
          <p:nvPr/>
        </p:nvSpPr>
        <p:spPr>
          <a:xfrm>
            <a:off x="188640" y="1583114"/>
            <a:ext cx="6480720" cy="1336679"/>
          </a:xfrm>
          <a:prstGeom prst="roundRect">
            <a:avLst>
              <a:gd name="adj" fmla="val 0"/>
            </a:avLst>
          </a:prstGeom>
          <a:solidFill>
            <a:schemeClr val="lt1">
              <a:alpha val="70000"/>
            </a:schemeClr>
          </a:solidFill>
          <a:ln w="76200"/>
        </p:spPr>
        <p:style>
          <a:lnRef idx="2">
            <a:schemeClr val="accent2"/>
          </a:lnRef>
          <a:fillRef idx="1">
            <a:schemeClr val="lt1"/>
          </a:fillRef>
          <a:effectRef idx="0">
            <a:schemeClr val="accent2"/>
          </a:effectRef>
          <a:fontRef idx="minor">
            <a:schemeClr val="dk1"/>
          </a:fontRef>
        </p:style>
        <p:txBody>
          <a:bodyPr rtlCol="0" anchor="ctr"/>
          <a:lstStyle/>
          <a:p>
            <a:pPr algn="just">
              <a:lnSpc>
                <a:spcPts val="2500"/>
              </a:lnSpc>
            </a:pPr>
            <a:r>
              <a:rPr lang="en-US" altLang="ja-JP" sz="2400" b="1" dirty="0" smtClean="0">
                <a:solidFill>
                  <a:prstClr val="black"/>
                </a:solidFill>
                <a:latin typeface="Times New Roman" panose="02020603050405020304" pitchFamily="18" charset="0"/>
                <a:cs typeface="Times New Roman" panose="02020603050405020304" pitchFamily="18" charset="0"/>
              </a:rPr>
              <a:t>After all the activities were undertaken, here come the end of the program. </a:t>
            </a:r>
          </a:p>
          <a:p>
            <a:pPr algn="just">
              <a:lnSpc>
                <a:spcPts val="2500"/>
              </a:lnSpc>
            </a:pPr>
            <a:r>
              <a:rPr lang="en-US" altLang="ja-JP" sz="2400" b="1" dirty="0" smtClean="0">
                <a:solidFill>
                  <a:prstClr val="black"/>
                </a:solidFill>
                <a:latin typeface="Times New Roman" panose="02020603050405020304" pitchFamily="18" charset="0"/>
                <a:cs typeface="Times New Roman" panose="02020603050405020304" pitchFamily="18" charset="0"/>
              </a:rPr>
              <a:t>Even though time is short, yet we made lots of memories and experiences</a:t>
            </a:r>
            <a:endParaRPr lang="ja-JP" altLang="en-US" sz="2400" b="1" dirty="0">
              <a:solidFill>
                <a:prstClr val="black"/>
              </a:solidFill>
              <a:latin typeface="Times New Roman" panose="02020603050405020304" pitchFamily="18" charset="0"/>
              <a:cs typeface="Times New Roman" panose="02020603050405020304" pitchFamily="18" charset="0"/>
            </a:endParaRPr>
          </a:p>
        </p:txBody>
      </p:sp>
      <p:sp>
        <p:nvSpPr>
          <p:cNvPr id="8" name="テキスト ボックス 7"/>
          <p:cNvSpPr txBox="1"/>
          <p:nvPr/>
        </p:nvSpPr>
        <p:spPr>
          <a:xfrm>
            <a:off x="1160173" y="815754"/>
            <a:ext cx="4537653" cy="461665"/>
          </a:xfrm>
          <a:prstGeom prst="rect">
            <a:avLst/>
          </a:prstGeom>
          <a:noFill/>
        </p:spPr>
        <p:txBody>
          <a:bodyPr wrap="none" rtlCol="0">
            <a:spAutoFit/>
          </a:bodyPr>
          <a:lstStyle/>
          <a:p>
            <a:pPr algn="ctr"/>
            <a:r>
              <a:rPr lang="en-US" altLang="ja-JP" sz="2400" b="1" u="sng" dirty="0">
                <a:solidFill>
                  <a:prstClr val="black"/>
                </a:solidFill>
                <a:latin typeface="Times New Roman" panose="02020603050405020304" pitchFamily="18" charset="0"/>
                <a:cs typeface="Times New Roman" panose="02020603050405020304" pitchFamily="18" charset="0"/>
              </a:rPr>
              <a:t>-Friendship worth remembering-</a:t>
            </a:r>
            <a:endParaRPr lang="ja-JP" altLang="en-US" sz="2400" b="1" u="sng" dirty="0">
              <a:solidFill>
                <a:prstClr val="black"/>
              </a:solidFill>
              <a:latin typeface="Times New Roman" panose="02020603050405020304" pitchFamily="18" charset="0"/>
              <a:cs typeface="Times New Roman" panose="02020603050405020304" pitchFamily="18" charset="0"/>
            </a:endParaRPr>
          </a:p>
        </p:txBody>
      </p:sp>
      <p:sp>
        <p:nvSpPr>
          <p:cNvPr id="9" name="角丸四角形 8"/>
          <p:cNvSpPr/>
          <p:nvPr/>
        </p:nvSpPr>
        <p:spPr>
          <a:xfrm>
            <a:off x="230424" y="3088680"/>
            <a:ext cx="3975940" cy="917731"/>
          </a:xfrm>
          <a:prstGeom prst="roundRect">
            <a:avLst>
              <a:gd name="adj" fmla="val 0"/>
            </a:avLst>
          </a:prstGeom>
          <a:solidFill>
            <a:schemeClr val="lt1">
              <a:alpha val="70000"/>
            </a:schemeClr>
          </a:solidFill>
          <a:ln w="57150"/>
        </p:spPr>
        <p:style>
          <a:lnRef idx="2">
            <a:schemeClr val="accent2"/>
          </a:lnRef>
          <a:fillRef idx="1">
            <a:schemeClr val="lt1"/>
          </a:fillRef>
          <a:effectRef idx="0">
            <a:schemeClr val="accent2"/>
          </a:effectRef>
          <a:fontRef idx="minor">
            <a:schemeClr val="dk1"/>
          </a:fontRef>
        </p:style>
        <p:txBody>
          <a:bodyPr rtlCol="0" anchor="ctr"/>
          <a:lstStyle/>
          <a:p>
            <a:pPr algn="just"/>
            <a:r>
              <a:rPr lang="en-US" altLang="ja-JP" sz="1400" b="1" dirty="0">
                <a:solidFill>
                  <a:prstClr val="black"/>
                </a:solidFill>
                <a:latin typeface="Times New Roman" panose="02020603050405020304" pitchFamily="18" charset="0"/>
                <a:cs typeface="Times New Roman" panose="02020603050405020304" pitchFamily="18" charset="0"/>
              </a:rPr>
              <a:t>In the morning, we walk directly to nearby train station right after check out from the hotel. Unlike usual, we took an express train to Kansai airport.</a:t>
            </a:r>
            <a:endParaRPr lang="ja-JP" altLang="en-US" sz="1400" b="1" dirty="0">
              <a:solidFill>
                <a:prstClr val="black"/>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213703" flipH="1">
            <a:off x="161195" y="4570691"/>
            <a:ext cx="1935525" cy="14516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8" name="角丸四角形 8"/>
          <p:cNvSpPr/>
          <p:nvPr/>
        </p:nvSpPr>
        <p:spPr>
          <a:xfrm>
            <a:off x="2050936" y="4171642"/>
            <a:ext cx="1954131" cy="1056810"/>
          </a:xfrm>
          <a:prstGeom prst="roundRect">
            <a:avLst>
              <a:gd name="adj" fmla="val 0"/>
            </a:avLst>
          </a:prstGeom>
          <a:solidFill>
            <a:schemeClr val="lt1">
              <a:alpha val="70000"/>
            </a:schemeClr>
          </a:solidFill>
          <a:ln w="57150"/>
        </p:spPr>
        <p:style>
          <a:lnRef idx="2">
            <a:schemeClr val="accent2"/>
          </a:lnRef>
          <a:fillRef idx="1">
            <a:schemeClr val="lt1"/>
          </a:fillRef>
          <a:effectRef idx="0">
            <a:schemeClr val="accent2"/>
          </a:effectRef>
          <a:fontRef idx="minor">
            <a:schemeClr val="dk1"/>
          </a:fontRef>
        </p:style>
        <p:txBody>
          <a:bodyPr rtlCol="0" anchor="ctr"/>
          <a:lstStyle/>
          <a:p>
            <a:pPr algn="just"/>
            <a:r>
              <a:rPr lang="en-US" altLang="ja-JP" sz="1400" b="1" dirty="0">
                <a:solidFill>
                  <a:prstClr val="black"/>
                </a:solidFill>
                <a:latin typeface="Times New Roman" panose="02020603050405020304" pitchFamily="18" charset="0"/>
                <a:cs typeface="Times New Roman" panose="02020603050405020304" pitchFamily="18" charset="0"/>
              </a:rPr>
              <a:t>Trying to find terminal of our flight was our first thing to do when we get to the airport.</a:t>
            </a:r>
            <a:endParaRPr lang="ja-JP" altLang="en-US" sz="1400" b="1" dirty="0">
              <a:solidFill>
                <a:prstClr val="black"/>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23611">
            <a:off x="2377254" y="5485188"/>
            <a:ext cx="1746702" cy="131002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64283">
            <a:off x="4328026" y="3264650"/>
            <a:ext cx="2346118" cy="312815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9744" y="6804964"/>
            <a:ext cx="1870374" cy="24938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t="29422"/>
          <a:stretch/>
        </p:blipFill>
        <p:spPr>
          <a:xfrm rot="21405846">
            <a:off x="2979042" y="7986335"/>
            <a:ext cx="3076389" cy="16867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7" descr="押しピン写真アイコン素材c15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65466" y="2843223"/>
            <a:ext cx="609600" cy="65722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4" descr="押しピン写真アイコン素材b0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6545" y="4242219"/>
            <a:ext cx="504825" cy="47625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4" descr="テープアイコンストライプ柄0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42809" y="5252447"/>
            <a:ext cx="1381860" cy="48188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2" descr="テープアイコンストライプ柄0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336700">
            <a:off x="2562167" y="7586936"/>
            <a:ext cx="3698614" cy="6477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6" descr="テープアイコンストライプ柄5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1762" y="6421386"/>
            <a:ext cx="1809750" cy="581025"/>
          </a:xfrm>
          <a:prstGeom prst="rect">
            <a:avLst/>
          </a:prstGeom>
          <a:noFill/>
          <a:extLst>
            <a:ext uri="{909E8E84-426E-40DD-AFC4-6F175D3DCCD1}">
              <a14:hiddenFill xmlns:a14="http://schemas.microsoft.com/office/drawing/2010/main">
                <a:solidFill>
                  <a:srgbClr val="FFFFFF"/>
                </a:solidFill>
              </a14:hiddenFill>
            </a:ext>
          </a:extLst>
        </p:spPr>
      </p:pic>
      <p:sp>
        <p:nvSpPr>
          <p:cNvPr id="30" name="テキスト ボックス 29"/>
          <p:cNvSpPr txBox="1"/>
          <p:nvPr/>
        </p:nvSpPr>
        <p:spPr>
          <a:xfrm>
            <a:off x="4667271" y="1213782"/>
            <a:ext cx="2218115" cy="369332"/>
          </a:xfrm>
          <a:prstGeom prst="rect">
            <a:avLst/>
          </a:prstGeom>
          <a:noFill/>
        </p:spPr>
        <p:txBody>
          <a:bodyPr wrap="square" rtlCol="0">
            <a:spAutoFit/>
          </a:bodyPr>
          <a:lstStyle/>
          <a:p>
            <a:pPr algn="ctr"/>
            <a:r>
              <a:rPr lang="en-US" altLang="ja-JP" b="1" dirty="0">
                <a:latin typeface="Times New Roman" panose="02020603050405020304" pitchFamily="18" charset="0"/>
                <a:cs typeface="Times New Roman" panose="02020603050405020304" pitchFamily="18" charset="0"/>
              </a:rPr>
              <a:t>SENG </a:t>
            </a:r>
            <a:r>
              <a:rPr lang="en-US" altLang="ja-JP" b="1" dirty="0" err="1">
                <a:latin typeface="Times New Roman" panose="02020603050405020304" pitchFamily="18" charset="0"/>
                <a:cs typeface="Times New Roman" panose="02020603050405020304" pitchFamily="18" charset="0"/>
              </a:rPr>
              <a:t>Sovanminea</a:t>
            </a:r>
            <a:endParaRPr lang="ja-JP" altLang="en-US" b="1" dirty="0">
              <a:latin typeface="Times New Roman" panose="02020603050405020304" pitchFamily="18" charset="0"/>
              <a:cs typeface="Times New Roman" panose="02020603050405020304" pitchFamily="18" charset="0"/>
            </a:endParaRPr>
          </a:p>
        </p:txBody>
      </p:sp>
      <p:sp>
        <p:nvSpPr>
          <p:cNvPr id="23" name="正方形/長方形 9"/>
          <p:cNvSpPr/>
          <p:nvPr/>
        </p:nvSpPr>
        <p:spPr>
          <a:xfrm>
            <a:off x="2066940" y="6737665"/>
            <a:ext cx="4278851" cy="950382"/>
          </a:xfrm>
          <a:prstGeom prst="rect">
            <a:avLst/>
          </a:prstGeom>
          <a:solidFill>
            <a:schemeClr val="lt1">
              <a:alpha val="70000"/>
            </a:schemeClr>
          </a:solidFill>
          <a:ln w="57150"/>
        </p:spPr>
        <p:style>
          <a:lnRef idx="2">
            <a:schemeClr val="accent2"/>
          </a:lnRef>
          <a:fillRef idx="1">
            <a:schemeClr val="lt1"/>
          </a:fillRef>
          <a:effectRef idx="0">
            <a:schemeClr val="accent2"/>
          </a:effectRef>
          <a:fontRef idx="minor">
            <a:schemeClr val="dk1"/>
          </a:fontRef>
        </p:style>
        <p:txBody>
          <a:bodyPr rtlCol="0" anchor="ctr"/>
          <a:lstStyle/>
          <a:p>
            <a:pPr algn="just"/>
            <a:r>
              <a:rPr lang="en-US" altLang="ja-JP" sz="1400" b="1" dirty="0">
                <a:solidFill>
                  <a:prstClr val="black"/>
                </a:solidFill>
                <a:latin typeface="Times New Roman" panose="02020603050405020304" pitchFamily="18" charset="0"/>
                <a:cs typeface="Times New Roman" panose="02020603050405020304" pitchFamily="18" charset="0"/>
              </a:rPr>
              <a:t>Finally, we sincerely say good bye to our Japanese friends and had great photos before taking off. It was time to say the trip is at the end but our memory and friendship last.</a:t>
            </a:r>
            <a:endParaRPr lang="ja-JP" altLang="en-US" sz="14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99190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Kishimoto\Desktop\a3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37437">
            <a:off x="327806" y="1349451"/>
            <a:ext cx="6134107" cy="7002102"/>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7"/>
          <p:cNvSpPr txBox="1"/>
          <p:nvPr/>
        </p:nvSpPr>
        <p:spPr>
          <a:xfrm>
            <a:off x="1148370" y="1910562"/>
            <a:ext cx="4455130" cy="830997"/>
          </a:xfrm>
          <a:prstGeom prst="rect">
            <a:avLst/>
          </a:prstGeom>
          <a:noFill/>
        </p:spPr>
        <p:txBody>
          <a:bodyPr wrap="none" rtlCol="0">
            <a:spAutoFit/>
          </a:bodyPr>
          <a:lstStyle/>
          <a:p>
            <a:pPr algn="ctr"/>
            <a:r>
              <a:rPr lang="en-US" altLang="ja-JP" sz="2400" b="1" u="sng" dirty="0" smtClean="0">
                <a:latin typeface="Times New Roman" panose="02020603050405020304" pitchFamily="18" charset="0"/>
                <a:cs typeface="Times New Roman" panose="02020603050405020304" pitchFamily="18" charset="0"/>
              </a:rPr>
              <a:t>-The things I learned </a:t>
            </a:r>
          </a:p>
          <a:p>
            <a:pPr algn="ctr"/>
            <a:r>
              <a:rPr lang="en-US" altLang="ja-JP" sz="2400" b="1" u="sng" dirty="0" smtClean="0">
                <a:latin typeface="Times New Roman" panose="02020603050405020304" pitchFamily="18" charset="0"/>
                <a:cs typeface="Times New Roman" panose="02020603050405020304" pitchFamily="18" charset="0"/>
              </a:rPr>
              <a:t>through Sakura Science Project-</a:t>
            </a:r>
            <a:endParaRPr kumimoji="1" lang="ja-JP" altLang="en-US" sz="2400" b="1" u="sng" dirty="0">
              <a:latin typeface="Times New Roman" panose="02020603050405020304" pitchFamily="18" charset="0"/>
              <a:cs typeface="Times New Roman" panose="02020603050405020304" pitchFamily="18" charset="0"/>
            </a:endParaRPr>
          </a:p>
        </p:txBody>
      </p:sp>
      <p:sp>
        <p:nvSpPr>
          <p:cNvPr id="6" name="AutoShape 2" descr="https://fbcdn-sphotos-d-a.akamaihd.net/hphotos-ak-xpf1/v/t1.0-9/10486129_10202645405118388_5598578074794172213_n.jpg?oh=0d684e6afc2d7acdf89e4b17c1e1c450&amp;oe=54EA13D7&amp;__gda__=1424545192_2809944fb752dcf990a72be14e9a014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8" name="Picture 4" descr="C:\Users\Kishimoto\Desktop\32-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570" y="1913546"/>
            <a:ext cx="304800" cy="3619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Kishimoto\Desktop\32-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8356" y="7212048"/>
            <a:ext cx="304800" cy="3619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sers\Kishimoto\Desktop\32-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770" y="7227277"/>
            <a:ext cx="304800" cy="3619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Kishimoto\Desktop\32-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2918" y="1834369"/>
            <a:ext cx="304800" cy="361950"/>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
          <p:cNvSpPr txBox="1"/>
          <p:nvPr/>
        </p:nvSpPr>
        <p:spPr>
          <a:xfrm rot="21594629">
            <a:off x="1067397" y="2731259"/>
            <a:ext cx="4723206" cy="4708981"/>
          </a:xfrm>
          <a:prstGeom prst="rect">
            <a:avLst/>
          </a:prstGeom>
          <a:noFill/>
        </p:spPr>
        <p:txBody>
          <a:bodyPr wrap="square" rtlCol="0">
            <a:spAutoFit/>
          </a:bodyPr>
          <a:lstStyle/>
          <a:p>
            <a:pPr marL="285750" indent="-285750" algn="ctr">
              <a:buBlip>
                <a:blip r:embed="rId5"/>
              </a:buBlip>
            </a:pPr>
            <a:r>
              <a:rPr lang="en-US" altLang="ja-JP" sz="2000" b="1" dirty="0" smtClean="0">
                <a:latin typeface="Times New Roman" panose="02020603050405020304" pitchFamily="18" charset="0"/>
                <a:cs typeface="Times New Roman" panose="02020603050405020304" pitchFamily="18" charset="0"/>
              </a:rPr>
              <a:t>Culture</a:t>
            </a:r>
            <a:endParaRPr lang="en-US" altLang="ja-JP" dirty="0" smtClean="0">
              <a:latin typeface="Times New Roman" panose="02020603050405020304" pitchFamily="18" charset="0"/>
              <a:cs typeface="Times New Roman" panose="02020603050405020304" pitchFamily="18" charset="0"/>
            </a:endParaRPr>
          </a:p>
          <a:p>
            <a:pPr algn="just"/>
            <a:r>
              <a:rPr lang="en-US" altLang="ja-JP" sz="2000" dirty="0" smtClean="0">
                <a:latin typeface="Times New Roman" panose="02020603050405020304" pitchFamily="18" charset="0"/>
                <a:cs typeface="Times New Roman" panose="02020603050405020304" pitchFamily="18" charset="0"/>
              </a:rPr>
              <a:t>I felt it was important to think there are a lot of culture in the world. Cambodian friends could know Japanese culture. I also could know a little Cambodian culture. To know more about Cambodian culture, it needs to go to Cambodia. I should go Cambodia, where I want to feel their culture</a:t>
            </a:r>
            <a:r>
              <a:rPr lang="en-US" altLang="ja-JP" sz="2000" dirty="0" smtClean="0">
                <a:latin typeface="Times New Roman" panose="02020603050405020304" pitchFamily="18" charset="0"/>
                <a:cs typeface="Times New Roman" panose="02020603050405020304" pitchFamily="18" charset="0"/>
                <a:sym typeface="Wingdings" panose="05000000000000000000" pitchFamily="2" charset="2"/>
              </a:rPr>
              <a:t></a:t>
            </a:r>
          </a:p>
          <a:p>
            <a:pPr algn="just"/>
            <a:endParaRPr lang="en-US" altLang="ja-JP" sz="2000" dirty="0" smtClean="0">
              <a:latin typeface="Times New Roman" panose="02020603050405020304" pitchFamily="18" charset="0"/>
              <a:cs typeface="Times New Roman" panose="02020603050405020304" pitchFamily="18" charset="0"/>
            </a:endParaRPr>
          </a:p>
          <a:p>
            <a:pPr marL="285750" indent="-285750" algn="ctr">
              <a:buBlip>
                <a:blip r:embed="rId5"/>
              </a:buBlip>
            </a:pPr>
            <a:r>
              <a:rPr lang="en-US" altLang="ja-JP" sz="2000" b="1" dirty="0" smtClean="0">
                <a:latin typeface="Times New Roman" panose="02020603050405020304" pitchFamily="18" charset="0"/>
                <a:cs typeface="Times New Roman" panose="02020603050405020304" pitchFamily="18" charset="0"/>
              </a:rPr>
              <a:t>Communication by using English</a:t>
            </a:r>
            <a:endParaRPr lang="en-US" altLang="ja-JP" sz="2000" dirty="0">
              <a:latin typeface="Times New Roman" panose="02020603050405020304" pitchFamily="18" charset="0"/>
              <a:cs typeface="Times New Roman" panose="02020603050405020304" pitchFamily="18" charset="0"/>
            </a:endParaRPr>
          </a:p>
          <a:p>
            <a:pPr algn="just"/>
            <a:r>
              <a:rPr lang="en-US" altLang="ja-JP" sz="2000" dirty="0" smtClean="0">
                <a:latin typeface="Times New Roman" panose="02020603050405020304" pitchFamily="18" charset="0"/>
                <a:cs typeface="Times New Roman" panose="02020603050405020304" pitchFamily="18" charset="0"/>
              </a:rPr>
              <a:t>It was a first time for me to talk with the people couldn’t speak Japanese. The first day I can’t say anything. As the days passed, I became to want to talk with. Thanks to them. I could become to speak English. </a:t>
            </a:r>
            <a:endParaRPr lang="en-US" altLang="ja-JP" sz="2000" dirty="0">
              <a:latin typeface="Times New Roman" panose="02020603050405020304" pitchFamily="18" charset="0"/>
              <a:cs typeface="Times New Roman" panose="02020603050405020304" pitchFamily="18" charset="0"/>
            </a:endParaRPr>
          </a:p>
        </p:txBody>
      </p:sp>
      <p:sp>
        <p:nvSpPr>
          <p:cNvPr id="19" name="正方形/長方形 18"/>
          <p:cNvSpPr/>
          <p:nvPr/>
        </p:nvSpPr>
        <p:spPr>
          <a:xfrm>
            <a:off x="4147122" y="9339958"/>
            <a:ext cx="2549096" cy="369332"/>
          </a:xfrm>
          <a:prstGeom prst="rect">
            <a:avLst/>
          </a:prstGeom>
        </p:spPr>
        <p:txBody>
          <a:bodyPr wrap="none">
            <a:spAutoFit/>
          </a:bodyPr>
          <a:lstStyle/>
          <a:p>
            <a:pPr algn="ctr"/>
            <a:r>
              <a:rPr lang="en-US" altLang="ja-JP" b="1" dirty="0" smtClean="0">
                <a:latin typeface="Times New Roman" panose="02020603050405020304" pitchFamily="18" charset="0"/>
                <a:cs typeface="Times New Roman" panose="02020603050405020304" pitchFamily="18" charset="0"/>
              </a:rPr>
              <a:t>From: Hiroki Taniguchi</a:t>
            </a:r>
            <a:endParaRPr lang="ja-JP" altLang="en-US" b="1" dirty="0">
              <a:latin typeface="Times New Roman" panose="02020603050405020304" pitchFamily="18" charset="0"/>
              <a:cs typeface="Times New Roman" panose="02020603050405020304" pitchFamily="18" charset="0"/>
            </a:endParaRPr>
          </a:p>
        </p:txBody>
      </p:sp>
      <p:sp>
        <p:nvSpPr>
          <p:cNvPr id="23" name="テキスト ボックス 22"/>
          <p:cNvSpPr txBox="1"/>
          <p:nvPr/>
        </p:nvSpPr>
        <p:spPr>
          <a:xfrm>
            <a:off x="-584212" y="225898"/>
            <a:ext cx="8026424" cy="1077218"/>
          </a:xfrm>
          <a:prstGeom prst="rect">
            <a:avLst/>
          </a:prstGeom>
          <a:noFill/>
        </p:spPr>
        <p:txBody>
          <a:bodyPr wrap="square" rtlCol="0">
            <a:spAutoFit/>
          </a:bodyPr>
          <a:lstStyle/>
          <a:p>
            <a:pPr algn="ctr"/>
            <a:r>
              <a:rPr kumimoji="1" lang="en-US" altLang="ja-JP" sz="3200" dirty="0" smtClean="0">
                <a:latin typeface="Gill Sans Ultra Bold" panose="020B0A02020104020203" pitchFamily="34" charset="0"/>
              </a:rPr>
              <a:t>-</a:t>
            </a:r>
            <a:r>
              <a:rPr lang="en-US" altLang="ja-JP" sz="3200" dirty="0" smtClean="0">
                <a:latin typeface="Gill Sans Ultra Bold" panose="020B0A02020104020203" pitchFamily="34" charset="0"/>
              </a:rPr>
              <a:t>After Returning</a:t>
            </a:r>
          </a:p>
          <a:p>
            <a:pPr algn="ctr"/>
            <a:r>
              <a:rPr lang="en-US" altLang="ja-JP" sz="3200" dirty="0" smtClean="0">
                <a:latin typeface="Gill Sans Ultra Bold" panose="020B0A02020104020203" pitchFamily="34" charset="0"/>
              </a:rPr>
              <a:t>Back to Cambodia</a:t>
            </a:r>
            <a:r>
              <a:rPr kumimoji="1" lang="en-US" altLang="ja-JP" sz="3200" dirty="0" smtClean="0">
                <a:latin typeface="Gill Sans Ultra Bold" panose="020B0A02020104020203" pitchFamily="34" charset="0"/>
              </a:rPr>
              <a:t>-</a:t>
            </a:r>
            <a:endParaRPr kumimoji="1" lang="ja-JP" altLang="en-US" sz="3200" dirty="0">
              <a:latin typeface="Gill Sans Ultra Bold" panose="020B0A02020104020203" pitchFamily="34" charset="0"/>
            </a:endParaRPr>
          </a:p>
        </p:txBody>
      </p:sp>
    </p:spTree>
    <p:extLst>
      <p:ext uri="{BB962C8B-B14F-4D97-AF65-F5344CB8AC3E}">
        <p14:creationId xmlns:p14="http://schemas.microsoft.com/office/powerpoint/2010/main" val="387382903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Kishimoto\Desktop\a3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391062">
            <a:off x="627750" y="1368491"/>
            <a:ext cx="5446561" cy="4175697"/>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584212" y="225898"/>
            <a:ext cx="8026424" cy="1077218"/>
          </a:xfrm>
          <a:prstGeom prst="rect">
            <a:avLst/>
          </a:prstGeom>
          <a:noFill/>
        </p:spPr>
        <p:txBody>
          <a:bodyPr wrap="square" rtlCol="0">
            <a:spAutoFit/>
          </a:bodyPr>
          <a:lstStyle/>
          <a:p>
            <a:pPr algn="ctr"/>
            <a:r>
              <a:rPr kumimoji="1" lang="en-US" altLang="ja-JP" sz="3200" dirty="0" smtClean="0">
                <a:latin typeface="Gill Sans Ultra Bold" panose="020B0A02020104020203" pitchFamily="34" charset="0"/>
              </a:rPr>
              <a:t>-</a:t>
            </a:r>
            <a:r>
              <a:rPr lang="en-US" altLang="ja-JP" sz="3200" dirty="0" smtClean="0">
                <a:latin typeface="Gill Sans Ultra Bold" panose="020B0A02020104020203" pitchFamily="34" charset="0"/>
              </a:rPr>
              <a:t>After Returning</a:t>
            </a:r>
          </a:p>
          <a:p>
            <a:pPr algn="ctr"/>
            <a:r>
              <a:rPr lang="en-US" altLang="ja-JP" sz="3200" dirty="0" smtClean="0">
                <a:latin typeface="Gill Sans Ultra Bold" panose="020B0A02020104020203" pitchFamily="34" charset="0"/>
              </a:rPr>
              <a:t>Back to Cambodia</a:t>
            </a:r>
            <a:r>
              <a:rPr kumimoji="1" lang="en-US" altLang="ja-JP" sz="3200" dirty="0" smtClean="0">
                <a:latin typeface="Gill Sans Ultra Bold" panose="020B0A02020104020203" pitchFamily="34" charset="0"/>
              </a:rPr>
              <a:t>-</a:t>
            </a:r>
            <a:endParaRPr kumimoji="1" lang="ja-JP" altLang="en-US" sz="3200" dirty="0">
              <a:latin typeface="Gill Sans Ultra Bold" panose="020B0A02020104020203" pitchFamily="34" charset="0"/>
            </a:endParaRPr>
          </a:p>
        </p:txBody>
      </p:sp>
      <p:sp>
        <p:nvSpPr>
          <p:cNvPr id="5" name="テキスト ボックス 7"/>
          <p:cNvSpPr txBox="1"/>
          <p:nvPr/>
        </p:nvSpPr>
        <p:spPr>
          <a:xfrm rot="21279929">
            <a:off x="2071857" y="1722650"/>
            <a:ext cx="1788759" cy="523220"/>
          </a:xfrm>
          <a:prstGeom prst="rect">
            <a:avLst/>
          </a:prstGeom>
          <a:noFill/>
        </p:spPr>
        <p:txBody>
          <a:bodyPr wrap="none" rtlCol="0">
            <a:spAutoFit/>
          </a:bodyPr>
          <a:lstStyle/>
          <a:p>
            <a:pPr algn="ctr"/>
            <a:r>
              <a:rPr lang="en-US" altLang="ja-JP" sz="2800" b="1" u="sng" dirty="0" smtClean="0">
                <a:latin typeface="Times New Roman" panose="02020603050405020304" pitchFamily="18" charset="0"/>
                <a:cs typeface="Times New Roman" panose="02020603050405020304" pitchFamily="18" charset="0"/>
              </a:rPr>
              <a:t>-Souvenir-</a:t>
            </a:r>
            <a:endParaRPr kumimoji="1" lang="ja-JP" altLang="en-US" sz="2800" b="1" u="sng" dirty="0">
              <a:latin typeface="Times New Roman" panose="02020603050405020304" pitchFamily="18" charset="0"/>
              <a:cs typeface="Times New Roman" panose="02020603050405020304" pitchFamily="18" charset="0"/>
            </a:endParaRPr>
          </a:p>
        </p:txBody>
      </p:sp>
      <p:sp>
        <p:nvSpPr>
          <p:cNvPr id="6" name="AutoShape 2" descr="https://fbcdn-sphotos-d-a.akamaihd.net/hphotos-ak-xpf1/v/t1.0-9/10486129_10202645405118388_5598578074794172213_n.jpg?oh=0d684e6afc2d7acdf89e4b17c1e1c450&amp;oe=54EA13D7&amp;__gda__=1424545192_2809944fb752dcf990a72be14e9a014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8" name="Picture 4" descr="C:\Users\Kishimoto\Desktop\32-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755" y="1998762"/>
            <a:ext cx="304800" cy="3619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Kishimoto\Desktop\32-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9736" y="4376936"/>
            <a:ext cx="304800" cy="3619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sers\Kishimoto\Desktop\32-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4635" y="4879082"/>
            <a:ext cx="304800" cy="3619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Kishimoto\Desktop\32-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4936" y="1638722"/>
            <a:ext cx="304800" cy="361950"/>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
          <p:cNvSpPr txBox="1"/>
          <p:nvPr/>
        </p:nvSpPr>
        <p:spPr>
          <a:xfrm rot="21261087">
            <a:off x="1055574" y="2181708"/>
            <a:ext cx="4468972" cy="2554545"/>
          </a:xfrm>
          <a:prstGeom prst="rect">
            <a:avLst/>
          </a:prstGeom>
          <a:noFill/>
        </p:spPr>
        <p:txBody>
          <a:bodyPr wrap="square" rtlCol="0">
            <a:spAutoFit/>
          </a:bodyPr>
          <a:lstStyle/>
          <a:p>
            <a:pPr marL="285750" indent="-285750" algn="ctr">
              <a:buBlip>
                <a:blip r:embed="rId4"/>
              </a:buBlip>
            </a:pPr>
            <a:r>
              <a:rPr lang="en-US" altLang="ja-JP" sz="2000" b="1" dirty="0" smtClean="0">
                <a:latin typeface="Times New Roman" panose="02020603050405020304" pitchFamily="18" charset="0"/>
                <a:cs typeface="Times New Roman" panose="02020603050405020304" pitchFamily="18" charset="0"/>
              </a:rPr>
              <a:t>Shopping in Rush Hour</a:t>
            </a:r>
            <a:endParaRPr lang="en-US" altLang="ja-JP" dirty="0">
              <a:latin typeface="Times New Roman" panose="02020603050405020304" pitchFamily="18" charset="0"/>
              <a:cs typeface="Times New Roman" panose="02020603050405020304" pitchFamily="18" charset="0"/>
            </a:endParaRPr>
          </a:p>
          <a:p>
            <a:pPr algn="just"/>
            <a:r>
              <a:rPr lang="en-US" altLang="ja-JP" sz="2000" dirty="0" smtClean="0">
                <a:latin typeface="Times New Roman" panose="02020603050405020304" pitchFamily="18" charset="0"/>
                <a:cs typeface="Times New Roman" panose="02020603050405020304" pitchFamily="18" charset="0"/>
              </a:rPr>
              <a:t>- It was great to have 10 min-boarding time delay. We rush to seek for many souvenirs for family, friends, and co-workers. Wow!!!! We could get every lovely thing we need like Japanese chocolate/biscuits, watches, key holders, etc.     </a:t>
            </a:r>
          </a:p>
        </p:txBody>
      </p:sp>
      <p:pic>
        <p:nvPicPr>
          <p:cNvPr id="14" name="Picture 2" descr="C:\Users\Kishimoto\Desktop\a3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706" y="5885987"/>
            <a:ext cx="5847630" cy="3240360"/>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7"/>
          <p:cNvSpPr txBox="1"/>
          <p:nvPr/>
        </p:nvSpPr>
        <p:spPr>
          <a:xfrm>
            <a:off x="2145602" y="6221048"/>
            <a:ext cx="2435526" cy="523220"/>
          </a:xfrm>
          <a:prstGeom prst="rect">
            <a:avLst/>
          </a:prstGeom>
          <a:noFill/>
        </p:spPr>
        <p:txBody>
          <a:bodyPr wrap="square" rtlCol="0">
            <a:spAutoFit/>
          </a:bodyPr>
          <a:lstStyle/>
          <a:p>
            <a:pPr algn="ctr"/>
            <a:r>
              <a:rPr lang="en-US" altLang="ja-JP" sz="2800" b="1" u="sng" dirty="0" smtClean="0">
                <a:latin typeface="Times New Roman" panose="02020603050405020304" pitchFamily="18" charset="0"/>
                <a:cs typeface="Times New Roman" panose="02020603050405020304" pitchFamily="18" charset="0"/>
              </a:rPr>
              <a:t>-Safe Journey-</a:t>
            </a:r>
            <a:endParaRPr kumimoji="1" lang="ja-JP" altLang="en-US" sz="2800" b="1" u="sng" dirty="0">
              <a:latin typeface="Times New Roman" panose="02020603050405020304" pitchFamily="18" charset="0"/>
              <a:cs typeface="Times New Roman" panose="02020603050405020304" pitchFamily="18" charset="0"/>
            </a:endParaRPr>
          </a:p>
        </p:txBody>
      </p:sp>
      <p:pic>
        <p:nvPicPr>
          <p:cNvPr id="16" name="Picture 4" descr="C:\Users\Kishimoto\Desktop\32-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4243" y="6305416"/>
            <a:ext cx="306180" cy="26279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Users\Kishimoto\Desktop\32-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5956" y="6305416"/>
            <a:ext cx="306180" cy="262795"/>
          </a:xfrm>
          <a:prstGeom prst="rect">
            <a:avLst/>
          </a:prstGeom>
          <a:noFill/>
          <a:extLst>
            <a:ext uri="{909E8E84-426E-40DD-AFC4-6F175D3DCCD1}">
              <a14:hiddenFill xmlns:a14="http://schemas.microsoft.com/office/drawing/2010/main">
                <a:solidFill>
                  <a:srgbClr val="FFFFFF"/>
                </a:solidFill>
              </a14:hiddenFill>
            </a:ext>
          </a:extLst>
        </p:spPr>
      </p:pic>
      <p:sp>
        <p:nvSpPr>
          <p:cNvPr id="18" name="テキスト ボックス 1"/>
          <p:cNvSpPr txBox="1"/>
          <p:nvPr/>
        </p:nvSpPr>
        <p:spPr>
          <a:xfrm>
            <a:off x="1196752" y="6822091"/>
            <a:ext cx="4377502" cy="2031325"/>
          </a:xfrm>
          <a:prstGeom prst="rect">
            <a:avLst/>
          </a:prstGeom>
          <a:noFill/>
        </p:spPr>
        <p:txBody>
          <a:bodyPr wrap="square" rtlCol="0">
            <a:spAutoFit/>
          </a:bodyPr>
          <a:lstStyle/>
          <a:p>
            <a:pPr algn="just"/>
            <a:r>
              <a:rPr lang="en-US" altLang="ja-JP" dirty="0" smtClean="0">
                <a:latin typeface="Times New Roman" panose="02020603050405020304" pitchFamily="18" charset="0"/>
                <a:cs typeface="Times New Roman" panose="02020603050405020304" pitchFamily="18" charset="0"/>
              </a:rPr>
              <a:t>         Our flight and landing were safe and sound. We could reach our destination on time without any problem. Our families were waiting to see and pick up us happily. Finally, we did enjoy sharing our souvenirs with families!!!!!  </a:t>
            </a:r>
          </a:p>
          <a:p>
            <a:pPr algn="just"/>
            <a:endParaRPr lang="en-US" altLang="ja-JP" dirty="0" smtClean="0">
              <a:latin typeface="Times New Roman" panose="02020603050405020304" pitchFamily="18" charset="0"/>
              <a:cs typeface="Times New Roman" panose="02020603050405020304" pitchFamily="18" charset="0"/>
            </a:endParaRPr>
          </a:p>
        </p:txBody>
      </p:sp>
      <p:sp>
        <p:nvSpPr>
          <p:cNvPr id="2" name="正方形/長方形 1"/>
          <p:cNvSpPr/>
          <p:nvPr/>
        </p:nvSpPr>
        <p:spPr>
          <a:xfrm>
            <a:off x="4008454" y="9372233"/>
            <a:ext cx="2681183" cy="369332"/>
          </a:xfrm>
          <a:prstGeom prst="rect">
            <a:avLst/>
          </a:prstGeom>
        </p:spPr>
        <p:txBody>
          <a:bodyPr wrap="none">
            <a:spAutoFit/>
          </a:bodyPr>
          <a:lstStyle/>
          <a:p>
            <a:pPr algn="ctr"/>
            <a:r>
              <a:rPr lang="en-US" altLang="ja-JP" b="1" dirty="0" smtClean="0">
                <a:latin typeface="Times New Roman" panose="02020603050405020304" pitchFamily="18" charset="0"/>
                <a:cs typeface="Times New Roman" panose="02020603050405020304" pitchFamily="18" charset="0"/>
              </a:rPr>
              <a:t>From: </a:t>
            </a:r>
            <a:r>
              <a:rPr lang="en-US" altLang="ja-JP" b="1" dirty="0" err="1" smtClean="0">
                <a:latin typeface="Times New Roman" panose="02020603050405020304" pitchFamily="18" charset="0"/>
                <a:cs typeface="Times New Roman" panose="02020603050405020304" pitchFamily="18" charset="0"/>
              </a:rPr>
              <a:t>Chanrith</a:t>
            </a:r>
            <a:r>
              <a:rPr lang="en-US" altLang="ja-JP" b="1" dirty="0" smtClean="0">
                <a:latin typeface="Times New Roman" panose="02020603050405020304" pitchFamily="18" charset="0"/>
                <a:cs typeface="Times New Roman" panose="02020603050405020304" pitchFamily="18" charset="0"/>
              </a:rPr>
              <a:t> </a:t>
            </a:r>
            <a:r>
              <a:rPr lang="en-US" altLang="ja-JP" b="1" dirty="0" err="1">
                <a:latin typeface="Times New Roman" panose="02020603050405020304" pitchFamily="18" charset="0"/>
                <a:cs typeface="Times New Roman" panose="02020603050405020304" pitchFamily="18" charset="0"/>
              </a:rPr>
              <a:t>Phoeurk</a:t>
            </a:r>
            <a:endParaRPr lang="ja-JP" alt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850640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3362865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normAutofit/>
          </a:bodyPr>
          <a:lstStyle/>
          <a:p>
            <a:r>
              <a:rPr kumimoji="1" lang="en-US" altLang="ja-JP" dirty="0" smtClean="0"/>
              <a:t/>
            </a:r>
            <a:br>
              <a:rPr kumimoji="1" lang="en-US" altLang="ja-JP" dirty="0" smtClean="0"/>
            </a:br>
            <a:r>
              <a:rPr lang="en-US" altLang="ja-JP" dirty="0" smtClean="0">
                <a:latin typeface="Gill Sans Ultra Bold" panose="020B0A02020104020203" pitchFamily="34" charset="0"/>
              </a:rPr>
              <a:t>Our Message</a:t>
            </a:r>
            <a:r>
              <a:rPr lang="ja-JP" altLang="en-US" dirty="0">
                <a:latin typeface="Gill Sans Ultra Bold" panose="020B0A02020104020203" pitchFamily="34" charset="0"/>
              </a:rPr>
              <a:t/>
            </a:r>
            <a:br>
              <a:rPr lang="ja-JP" altLang="en-US" dirty="0">
                <a:latin typeface="Gill Sans Ultra Bold" panose="020B0A02020104020203" pitchFamily="34" charset="0"/>
              </a:rPr>
            </a:br>
            <a:endParaRPr kumimoji="1" lang="ja-JP" altLang="en-US" dirty="0"/>
          </a:p>
        </p:txBody>
      </p:sp>
      <p:sp>
        <p:nvSpPr>
          <p:cNvPr id="5" name="サブタイトル 4"/>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24574441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84212" y="225898"/>
            <a:ext cx="8026424" cy="707886"/>
          </a:xfrm>
          <a:prstGeom prst="rect">
            <a:avLst/>
          </a:prstGeom>
          <a:noFill/>
        </p:spPr>
        <p:txBody>
          <a:bodyPr wrap="square" rtlCol="0">
            <a:spAutoFit/>
          </a:bodyPr>
          <a:lstStyle/>
          <a:p>
            <a:pPr algn="ctr"/>
            <a:r>
              <a:rPr kumimoji="1" lang="en-US" altLang="ja-JP" sz="4000" dirty="0" smtClean="0">
                <a:latin typeface="Gill Sans Ultra Bold" panose="020B0A02020104020203" pitchFamily="34" charset="0"/>
              </a:rPr>
              <a:t>-Acknowledgement-</a:t>
            </a:r>
            <a:endParaRPr kumimoji="1" lang="ja-JP" altLang="en-US" sz="4000" dirty="0">
              <a:latin typeface="Gill Sans Ultra Bold" panose="020B0A02020104020203" pitchFamily="34" charset="0"/>
            </a:endParaRPr>
          </a:p>
        </p:txBody>
      </p:sp>
      <p:sp>
        <p:nvSpPr>
          <p:cNvPr id="7" name="横巻き 6"/>
          <p:cNvSpPr/>
          <p:nvPr/>
        </p:nvSpPr>
        <p:spPr>
          <a:xfrm>
            <a:off x="404664" y="821552"/>
            <a:ext cx="6048672" cy="6179456"/>
          </a:xfrm>
          <a:prstGeom prst="horizontalScroll">
            <a:avLst>
              <a:gd name="adj" fmla="val 4697"/>
            </a:avLst>
          </a:prstGeom>
          <a:solidFill>
            <a:schemeClr val="lt1">
              <a:alpha val="70000"/>
            </a:schemeClr>
          </a:solidFill>
          <a:ln w="76200"/>
        </p:spPr>
        <p:style>
          <a:lnRef idx="2">
            <a:schemeClr val="accent2"/>
          </a:lnRef>
          <a:fillRef idx="1">
            <a:schemeClr val="lt1"/>
          </a:fillRef>
          <a:effectRef idx="0">
            <a:schemeClr val="accent2"/>
          </a:effectRef>
          <a:fontRef idx="minor">
            <a:schemeClr val="dk1"/>
          </a:fontRef>
        </p:style>
        <p:txBody>
          <a:bodyPr wrap="square" lIns="90000" rIns="36000" rtlCol="0" anchor="ctr">
            <a:noAutofit/>
          </a:bodyPr>
          <a:lstStyle/>
          <a:p>
            <a:endParaRPr lang="en-US" altLang="ja-JP" sz="1450" b="1" dirty="0" smtClean="0">
              <a:latin typeface="Times New Roman" panose="02020603050405020304" pitchFamily="18" charset="0"/>
              <a:cs typeface="Times New Roman" panose="02020603050405020304" pitchFamily="18" charset="0"/>
            </a:endParaRPr>
          </a:p>
          <a:p>
            <a:r>
              <a:rPr lang="en-US" altLang="ja-JP" sz="1450" b="1" dirty="0" smtClean="0">
                <a:latin typeface="Times New Roman" panose="02020603050405020304" pitchFamily="18" charset="0"/>
                <a:cs typeface="Times New Roman" panose="02020603050405020304" pitchFamily="18" charset="0"/>
              </a:rPr>
              <a:t>Representing a group of Sakura Exchange Students from Royal University of Phnom Penh, </a:t>
            </a:r>
            <a:r>
              <a:rPr lang="en-US" altLang="ja-JP" sz="1450" b="1" dirty="0">
                <a:latin typeface="Times New Roman" panose="02020603050405020304" pitchFamily="18" charset="0"/>
                <a:cs typeface="Times New Roman" panose="02020603050405020304" pitchFamily="18" charset="0"/>
              </a:rPr>
              <a:t>w</a:t>
            </a:r>
            <a:r>
              <a:rPr lang="en-US" altLang="ja-JP" sz="1450" b="1" dirty="0" smtClean="0">
                <a:latin typeface="Times New Roman" panose="02020603050405020304" pitchFamily="18" charset="0"/>
                <a:cs typeface="Times New Roman" panose="02020603050405020304" pitchFamily="18" charset="0"/>
              </a:rPr>
              <a:t>e </a:t>
            </a:r>
            <a:r>
              <a:rPr lang="en-US" altLang="ja-JP" sz="1450" b="1" dirty="0">
                <a:latin typeface="Times New Roman" panose="02020603050405020304" pitchFamily="18" charset="0"/>
                <a:cs typeface="Times New Roman" panose="02020603050405020304" pitchFamily="18" charset="0"/>
              </a:rPr>
              <a:t>would like to express our </a:t>
            </a:r>
            <a:r>
              <a:rPr lang="en-US" altLang="ja-JP" sz="1450" b="1" dirty="0" smtClean="0">
                <a:latin typeface="Times New Roman" panose="02020603050405020304" pitchFamily="18" charset="0"/>
                <a:cs typeface="Times New Roman" panose="02020603050405020304" pitchFamily="18" charset="0"/>
              </a:rPr>
              <a:t>sincere </a:t>
            </a:r>
            <a:r>
              <a:rPr lang="en-US" altLang="ja-JP" sz="1450" b="1" dirty="0">
                <a:latin typeface="Times New Roman" panose="02020603050405020304" pitchFamily="18" charset="0"/>
                <a:cs typeface="Times New Roman" panose="02020603050405020304" pitchFamily="18" charset="0"/>
              </a:rPr>
              <a:t>appreciation to all </a:t>
            </a:r>
            <a:r>
              <a:rPr lang="en-US" altLang="ja-JP" sz="1450" b="1" dirty="0" smtClean="0">
                <a:latin typeface="Times New Roman" panose="02020603050405020304" pitchFamily="18" charset="0"/>
                <a:cs typeface="Times New Roman" panose="02020603050405020304" pitchFamily="18" charset="0"/>
              </a:rPr>
              <a:t>people </a:t>
            </a:r>
            <a:r>
              <a:rPr lang="en-US" altLang="ja-JP" sz="1450" b="1" dirty="0">
                <a:latin typeface="Times New Roman" panose="02020603050405020304" pitchFamily="18" charset="0"/>
                <a:cs typeface="Times New Roman" panose="02020603050405020304" pitchFamily="18" charset="0"/>
              </a:rPr>
              <a:t>who provided us the possibility </a:t>
            </a:r>
            <a:r>
              <a:rPr lang="en-US" altLang="ja-JP" sz="1450" b="1" dirty="0" smtClean="0">
                <a:latin typeface="Times New Roman" panose="02020603050405020304" pitchFamily="18" charset="0"/>
                <a:cs typeface="Times New Roman" panose="02020603050405020304" pitchFamily="18" charset="0"/>
              </a:rPr>
              <a:t>and kind assistance to make this project happen. </a:t>
            </a:r>
            <a:r>
              <a:rPr lang="en-US" altLang="ja-JP" sz="1450" b="1" dirty="0">
                <a:latin typeface="Times New Roman" panose="02020603050405020304" pitchFamily="18" charset="0"/>
                <a:cs typeface="Times New Roman" panose="02020603050405020304" pitchFamily="18" charset="0"/>
              </a:rPr>
              <a:t> A special </a:t>
            </a:r>
            <a:r>
              <a:rPr lang="en-US" altLang="ja-JP" sz="1450" b="1" dirty="0" smtClean="0">
                <a:latin typeface="Times New Roman" panose="02020603050405020304" pitchFamily="18" charset="0"/>
                <a:cs typeface="Times New Roman" panose="02020603050405020304" pitchFamily="18" charset="0"/>
              </a:rPr>
              <a:t>gratitude is given to </a:t>
            </a:r>
            <a:r>
              <a:rPr lang="en-US" altLang="ja-JP" sz="1450" b="1" dirty="0">
                <a:latin typeface="Times New Roman" panose="02020603050405020304" pitchFamily="18" charset="0"/>
                <a:cs typeface="Times New Roman" panose="02020603050405020304" pitchFamily="18" charset="0"/>
              </a:rPr>
              <a:t>Prof. </a:t>
            </a:r>
            <a:r>
              <a:rPr lang="en-US" sz="1450" b="1" dirty="0">
                <a:latin typeface="Times New Roman" panose="02020603050405020304" pitchFamily="18" charset="0"/>
                <a:cs typeface="Times New Roman" panose="02020603050405020304" pitchFamily="18" charset="0"/>
              </a:rPr>
              <a:t>Hiroshi Tsuji</a:t>
            </a:r>
            <a:r>
              <a:rPr lang="en-US" altLang="ja-JP" sz="1450" b="1" dirty="0" smtClean="0">
                <a:latin typeface="Times New Roman" panose="02020603050405020304" pitchFamily="18" charset="0"/>
                <a:cs typeface="Times New Roman" panose="02020603050405020304" pitchFamily="18" charset="0"/>
              </a:rPr>
              <a:t>, </a:t>
            </a:r>
            <a:r>
              <a:rPr lang="en-US" altLang="ja-JP" sz="1450" b="1" dirty="0">
                <a:latin typeface="Times New Roman" panose="02020603050405020304" pitchFamily="18" charset="0"/>
                <a:cs typeface="Times New Roman" panose="02020603050405020304" pitchFamily="18" charset="0"/>
              </a:rPr>
              <a:t>whose contribution </a:t>
            </a:r>
            <a:r>
              <a:rPr lang="en-US" altLang="ja-JP" sz="1450" b="1" dirty="0" smtClean="0">
                <a:latin typeface="Times New Roman" panose="02020603050405020304" pitchFamily="18" charset="0"/>
                <a:cs typeface="Times New Roman" panose="02020603050405020304" pitchFamily="18" charset="0"/>
              </a:rPr>
              <a:t>made this Sakura Exchange Program an amazing project for our group.</a:t>
            </a:r>
            <a:endParaRPr lang="en-US" altLang="ja-JP" sz="1450" b="1" dirty="0">
              <a:latin typeface="Times New Roman" panose="02020603050405020304" pitchFamily="18" charset="0"/>
              <a:cs typeface="Times New Roman" panose="02020603050405020304" pitchFamily="18" charset="0"/>
            </a:endParaRPr>
          </a:p>
          <a:p>
            <a:r>
              <a:rPr lang="en-US" altLang="ja-JP" sz="1450" b="1" dirty="0">
                <a:latin typeface="Times New Roman" panose="02020603050405020304" pitchFamily="18" charset="0"/>
                <a:cs typeface="Times New Roman" panose="02020603050405020304" pitchFamily="18" charset="0"/>
              </a:rPr>
              <a:t> </a:t>
            </a:r>
          </a:p>
          <a:p>
            <a:r>
              <a:rPr lang="en-US" altLang="ja-JP" sz="1450" b="1" dirty="0" smtClean="0">
                <a:latin typeface="Times New Roman" panose="02020603050405020304" pitchFamily="18" charset="0"/>
                <a:cs typeface="Times New Roman" panose="02020603050405020304" pitchFamily="18" charset="0"/>
              </a:rPr>
              <a:t>Furthermore, </a:t>
            </a:r>
            <a:r>
              <a:rPr lang="en-US" altLang="ja-JP" sz="1450" b="1" dirty="0">
                <a:latin typeface="Times New Roman" panose="02020603050405020304" pitchFamily="18" charset="0"/>
                <a:cs typeface="Times New Roman" panose="02020603050405020304" pitchFamily="18" charset="0"/>
              </a:rPr>
              <a:t>we would like to express our deepest gratitude to </a:t>
            </a:r>
            <a:r>
              <a:rPr lang="en-US" altLang="ja-JP" sz="1450" b="1" dirty="0" smtClean="0">
                <a:latin typeface="Times New Roman" panose="02020603050405020304" pitchFamily="18" charset="0"/>
                <a:cs typeface="Times New Roman" panose="02020603050405020304" pitchFamily="18" charset="0"/>
              </a:rPr>
              <a:t>the following professors, project assistant, Japanese and international students at OPU, who arranged the whole program and gave us a very warm hospitality.</a:t>
            </a:r>
            <a:r>
              <a:rPr lang="en-US" altLang="ja-JP" sz="1450" b="1" dirty="0">
                <a:latin typeface="Times New Roman" panose="02020603050405020304" pitchFamily="18" charset="0"/>
                <a:cs typeface="Times New Roman" panose="02020603050405020304" pitchFamily="18" charset="0"/>
              </a:rPr>
              <a:t/>
            </a:r>
            <a:br>
              <a:rPr lang="en-US" altLang="ja-JP" sz="1450" b="1" dirty="0">
                <a:latin typeface="Times New Roman" panose="02020603050405020304" pitchFamily="18" charset="0"/>
                <a:cs typeface="Times New Roman" panose="02020603050405020304" pitchFamily="18" charset="0"/>
              </a:rPr>
            </a:br>
            <a:endParaRPr lang="en-US" altLang="ja-JP" sz="1450" b="1" dirty="0" smtClean="0">
              <a:latin typeface="Times New Roman" panose="02020603050405020304" pitchFamily="18" charset="0"/>
              <a:cs typeface="Times New Roman" panose="02020603050405020304" pitchFamily="18" charset="0"/>
            </a:endParaRPr>
          </a:p>
          <a:p>
            <a:r>
              <a:rPr lang="en-US" altLang="ja-JP" sz="1450" b="1" dirty="0" smtClean="0">
                <a:latin typeface="Times New Roman" panose="02020603050405020304" pitchFamily="18" charset="0"/>
                <a:cs typeface="Times New Roman" panose="02020603050405020304" pitchFamily="18" charset="0"/>
              </a:rPr>
              <a:t>Prof. </a:t>
            </a:r>
            <a:r>
              <a:rPr lang="en-US" sz="1450" b="1" dirty="0">
                <a:latin typeface="Times New Roman" panose="02020603050405020304" pitchFamily="18" charset="0"/>
                <a:cs typeface="Times New Roman" panose="02020603050405020304" pitchFamily="18" charset="0"/>
              </a:rPr>
              <a:t>Taketoshi OKUNO - OPU </a:t>
            </a:r>
            <a:r>
              <a:rPr lang="en-US" sz="1450" b="1" dirty="0" smtClean="0">
                <a:latin typeface="Times New Roman" panose="02020603050405020304" pitchFamily="18" charset="0"/>
                <a:cs typeface="Times New Roman" panose="02020603050405020304" pitchFamily="18" charset="0"/>
              </a:rPr>
              <a:t>President</a:t>
            </a:r>
          </a:p>
          <a:p>
            <a:r>
              <a:rPr lang="en-US" altLang="ja-JP" sz="1450" b="1" dirty="0">
                <a:latin typeface="Times New Roman" panose="02020603050405020304" pitchFamily="18" charset="0"/>
                <a:cs typeface="Times New Roman" panose="02020603050405020304" pitchFamily="18" charset="0"/>
              </a:rPr>
              <a:t>Prof. </a:t>
            </a:r>
            <a:r>
              <a:rPr lang="en-US" sz="1450" b="1" dirty="0">
                <a:latin typeface="Times New Roman" panose="02020603050405020304" pitchFamily="18" charset="0"/>
                <a:cs typeface="Times New Roman" panose="02020603050405020304" pitchFamily="18" charset="0"/>
              </a:rPr>
              <a:t>Hiroshi </a:t>
            </a:r>
            <a:r>
              <a:rPr lang="en-US" sz="1450" b="1" dirty="0" smtClean="0">
                <a:latin typeface="Times New Roman" panose="02020603050405020304" pitchFamily="18" charset="0"/>
                <a:cs typeface="Times New Roman" panose="02020603050405020304" pitchFamily="18" charset="0"/>
              </a:rPr>
              <a:t>TSUJI– Project Proposer</a:t>
            </a:r>
          </a:p>
          <a:p>
            <a:r>
              <a:rPr lang="en-US" altLang="ja-JP" sz="1450" b="1" dirty="0" smtClean="0">
                <a:latin typeface="Times New Roman" panose="02020603050405020304" pitchFamily="18" charset="0"/>
                <a:cs typeface="Times New Roman" panose="02020603050405020304" pitchFamily="18" charset="0"/>
              </a:rPr>
              <a:t>Prof. </a:t>
            </a:r>
            <a:r>
              <a:rPr lang="en-US" sz="1450" b="1" dirty="0">
                <a:latin typeface="Times New Roman" panose="02020603050405020304" pitchFamily="18" charset="0"/>
                <a:cs typeface="Times New Roman" panose="02020603050405020304" pitchFamily="18" charset="0"/>
              </a:rPr>
              <a:t>Kazuhisa  </a:t>
            </a:r>
            <a:r>
              <a:rPr lang="en-US" sz="1450" b="1" dirty="0" smtClean="0">
                <a:latin typeface="Times New Roman" panose="02020603050405020304" pitchFamily="18" charset="0"/>
                <a:cs typeface="Times New Roman" panose="02020603050405020304" pitchFamily="18" charset="0"/>
              </a:rPr>
              <a:t>SETA– Project Organizer</a:t>
            </a:r>
          </a:p>
          <a:p>
            <a:r>
              <a:rPr lang="en-US" altLang="ja-JP" sz="1450" b="1" dirty="0" smtClean="0">
                <a:latin typeface="Times New Roman" panose="02020603050405020304" pitchFamily="18" charset="0"/>
                <a:cs typeface="Times New Roman" panose="02020603050405020304" pitchFamily="18" charset="0"/>
              </a:rPr>
              <a:t>Prof. </a:t>
            </a:r>
            <a:r>
              <a:rPr lang="en-US" sz="1450" b="1" dirty="0">
                <a:latin typeface="Times New Roman" panose="02020603050405020304" pitchFamily="18" charset="0"/>
                <a:cs typeface="Times New Roman" panose="02020603050405020304" pitchFamily="18" charset="0"/>
              </a:rPr>
              <a:t>Ryosuke </a:t>
            </a:r>
            <a:r>
              <a:rPr lang="en-US" sz="1450" b="1" dirty="0" smtClean="0">
                <a:latin typeface="Times New Roman" panose="02020603050405020304" pitchFamily="18" charset="0"/>
                <a:cs typeface="Times New Roman" panose="02020603050405020304" pitchFamily="18" charset="0"/>
              </a:rPr>
              <a:t>SAGA– Project Collaborator</a:t>
            </a:r>
          </a:p>
          <a:p>
            <a:r>
              <a:rPr lang="en-US" sz="1450" b="1" dirty="0">
                <a:latin typeface="Times New Roman" panose="02020603050405020304" pitchFamily="18" charset="0"/>
                <a:cs typeface="Times New Roman" panose="02020603050405020304" pitchFamily="18" charset="0"/>
              </a:rPr>
              <a:t>Prof</a:t>
            </a:r>
            <a:r>
              <a:rPr lang="en-US" sz="1450" b="1" dirty="0" smtClean="0">
                <a:latin typeface="Times New Roman" panose="02020603050405020304" pitchFamily="18" charset="0"/>
                <a:cs typeface="Times New Roman" panose="02020603050405020304" pitchFamily="18" charset="0"/>
              </a:rPr>
              <a:t>. Yuki HAYASHI – Project Organizer (assistant)</a:t>
            </a:r>
          </a:p>
          <a:p>
            <a:r>
              <a:rPr lang="en-US" altLang="ja-JP" sz="1450" b="1" dirty="0" smtClean="0">
                <a:latin typeface="Times New Roman" panose="02020603050405020304" pitchFamily="18" charset="0"/>
                <a:cs typeface="Times New Roman" panose="02020603050405020304" pitchFamily="18" charset="0"/>
              </a:rPr>
              <a:t>Professors from </a:t>
            </a:r>
            <a:r>
              <a:rPr lang="en-US" altLang="ja-JP" sz="1450" b="1" dirty="0" err="1" smtClean="0">
                <a:latin typeface="Times New Roman" panose="02020603050405020304" pitchFamily="18" charset="0"/>
                <a:cs typeface="Times New Roman" panose="02020603050405020304" pitchFamily="18" charset="0"/>
              </a:rPr>
              <a:t>SiMS</a:t>
            </a:r>
            <a:r>
              <a:rPr lang="en-US" altLang="ja-JP" sz="1450" b="1" dirty="0" smtClean="0">
                <a:latin typeface="Times New Roman" panose="02020603050405020304" pitchFamily="18" charset="0"/>
                <a:cs typeface="Times New Roman" panose="02020603050405020304" pitchFamily="18" charset="0"/>
              </a:rPr>
              <a:t> program – Workshop organizer</a:t>
            </a:r>
          </a:p>
          <a:p>
            <a:r>
              <a:rPr lang="en-US" altLang="ja-JP" sz="1450" b="1" dirty="0" smtClean="0">
                <a:latin typeface="Times New Roman" panose="02020603050405020304" pitchFamily="18" charset="0"/>
                <a:cs typeface="Times New Roman" panose="02020603050405020304" pitchFamily="18" charset="0"/>
              </a:rPr>
              <a:t>Ms. Miho YOSHIHARA– Project Assistant</a:t>
            </a:r>
          </a:p>
          <a:p>
            <a:r>
              <a:rPr lang="en-US" altLang="ja-JP" sz="1450" b="1" dirty="0" smtClean="0">
                <a:latin typeface="Times New Roman" panose="02020603050405020304" pitchFamily="18" charset="0"/>
                <a:cs typeface="Times New Roman" panose="02020603050405020304" pitchFamily="18" charset="0"/>
              </a:rPr>
              <a:t>Students – Participant</a:t>
            </a:r>
          </a:p>
          <a:p>
            <a:endParaRPr lang="en-US" altLang="ja-JP" sz="1450" b="1" dirty="0">
              <a:latin typeface="Times New Roman" panose="02020603050405020304" pitchFamily="18" charset="0"/>
              <a:cs typeface="Times New Roman" panose="02020603050405020304" pitchFamily="18" charset="0"/>
            </a:endParaRPr>
          </a:p>
          <a:p>
            <a:r>
              <a:rPr lang="en-US" altLang="ja-JP" sz="1450" b="1" dirty="0">
                <a:latin typeface="Times New Roman" panose="02020603050405020304" pitchFamily="18" charset="0"/>
                <a:cs typeface="Times New Roman" panose="02020603050405020304" pitchFamily="18" charset="0"/>
              </a:rPr>
              <a:t>Last but not </a:t>
            </a:r>
            <a:r>
              <a:rPr lang="en-US" altLang="ja-JP" sz="1450" b="1" dirty="0" smtClean="0">
                <a:latin typeface="Times New Roman" panose="02020603050405020304" pitchFamily="18" charset="0"/>
                <a:cs typeface="Times New Roman" panose="02020603050405020304" pitchFamily="18" charset="0"/>
              </a:rPr>
              <a:t>least, we </a:t>
            </a:r>
            <a:r>
              <a:rPr lang="en-US" altLang="ja-JP" sz="1450" b="1" dirty="0">
                <a:latin typeface="Times New Roman" panose="02020603050405020304" pitchFamily="18" charset="0"/>
                <a:cs typeface="Times New Roman" panose="02020603050405020304" pitchFamily="18" charset="0"/>
              </a:rPr>
              <a:t>would also like to acknowledge with much appreciation to the crucial role of the staff of Osaka Prefecture University, </a:t>
            </a:r>
            <a:r>
              <a:rPr lang="en-US" altLang="ja-JP" sz="1450" b="1" dirty="0" smtClean="0">
                <a:latin typeface="Times New Roman" panose="02020603050405020304" pitchFamily="18" charset="0"/>
                <a:cs typeface="Times New Roman" panose="02020603050405020304" pitchFamily="18" charset="0"/>
              </a:rPr>
              <a:t>who warmly welcomed and provided us such good experiences in Japan. </a:t>
            </a:r>
            <a:endParaRPr lang="en-US" altLang="ja-JP" sz="1450" b="1" dirty="0">
              <a:latin typeface="Times New Roman" panose="02020603050405020304" pitchFamily="18" charset="0"/>
              <a:cs typeface="Times New Roman" panose="02020603050405020304" pitchFamily="18" charset="0"/>
            </a:endParaRPr>
          </a:p>
          <a:p>
            <a:endParaRPr lang="en-US" altLang="ja-JP" sz="1450" b="1" dirty="0" smtClean="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8" name="横巻き 5"/>
          <p:cNvSpPr/>
          <p:nvPr/>
        </p:nvSpPr>
        <p:spPr>
          <a:xfrm>
            <a:off x="405062" y="6825208"/>
            <a:ext cx="6120282" cy="2664296"/>
          </a:xfrm>
          <a:prstGeom prst="horizontalScroll">
            <a:avLst>
              <a:gd name="adj" fmla="val 9846"/>
            </a:avLst>
          </a:prstGeom>
          <a:solidFill>
            <a:schemeClr val="lt1">
              <a:alpha val="70000"/>
            </a:schemeClr>
          </a:solidFill>
          <a:ln w="76200"/>
        </p:spPr>
        <p:style>
          <a:lnRef idx="2">
            <a:schemeClr val="accent2"/>
          </a:lnRef>
          <a:fillRef idx="1">
            <a:schemeClr val="lt1"/>
          </a:fillRef>
          <a:effectRef idx="0">
            <a:schemeClr val="accent2"/>
          </a:effectRef>
          <a:fontRef idx="minor">
            <a:schemeClr val="dk1"/>
          </a:fontRef>
        </p:style>
        <p:txBody>
          <a:bodyPr wrap="square" lIns="90000" rIns="36000" rtlCol="0" anchor="ctr">
            <a:noAutofit/>
          </a:bodyPr>
          <a:lstStyle/>
          <a:p>
            <a:r>
              <a:rPr lang="en-US" altLang="ja-JP" sz="1450" b="1" dirty="0" smtClean="0">
                <a:latin typeface="Times New Roman" panose="02020603050405020304" pitchFamily="18" charset="0"/>
                <a:cs typeface="Times New Roman" panose="02020603050405020304" pitchFamily="18" charset="0"/>
              </a:rPr>
              <a:t>Most importantly, we are so grateful for all the advices and guidance from our university rector, project proposer, and project organizers, who provided us the golden opportunity to attend and learn from Sakura Exchange Program.</a:t>
            </a:r>
          </a:p>
          <a:p>
            <a:endParaRPr lang="en-US" altLang="ja-JP" sz="1450" b="1" dirty="0" smtClean="0">
              <a:latin typeface="Times New Roman" panose="02020603050405020304" pitchFamily="18" charset="0"/>
              <a:cs typeface="Times New Roman" panose="02020603050405020304" pitchFamily="18" charset="0"/>
            </a:endParaRPr>
          </a:p>
          <a:p>
            <a:r>
              <a:rPr lang="en-US" altLang="ja-JP" sz="1450" b="1" dirty="0" smtClean="0">
                <a:latin typeface="Times New Roman" panose="02020603050405020304" pitchFamily="18" charset="0"/>
                <a:cs typeface="Times New Roman" panose="02020603050405020304" pitchFamily="18" charset="0"/>
              </a:rPr>
              <a:t>H.E Dr. Cheat </a:t>
            </a:r>
            <a:r>
              <a:rPr lang="en-US" altLang="ja-JP" sz="1450" b="1" dirty="0" err="1" smtClean="0">
                <a:latin typeface="Times New Roman" panose="02020603050405020304" pitchFamily="18" charset="0"/>
                <a:cs typeface="Times New Roman" panose="02020603050405020304" pitchFamily="18" charset="0"/>
              </a:rPr>
              <a:t>Chealy</a:t>
            </a:r>
            <a:r>
              <a:rPr lang="en-US" altLang="ja-JP" sz="1450" b="1" dirty="0" smtClean="0">
                <a:latin typeface="Times New Roman" panose="02020603050405020304" pitchFamily="18" charset="0"/>
                <a:cs typeface="Times New Roman" panose="02020603050405020304" pitchFamily="18" charset="0"/>
              </a:rPr>
              <a:t> – RUPP rector</a:t>
            </a:r>
          </a:p>
          <a:p>
            <a:r>
              <a:rPr lang="en-US" altLang="ja-JP" sz="1450" b="1" dirty="0" smtClean="0">
                <a:latin typeface="Times New Roman" panose="02020603050405020304" pitchFamily="18" charset="0"/>
                <a:cs typeface="Times New Roman" panose="02020603050405020304" pitchFamily="18" charset="0"/>
              </a:rPr>
              <a:t>Mr. </a:t>
            </a:r>
            <a:r>
              <a:rPr lang="en-US" altLang="ja-JP" sz="1450" b="1" dirty="0" err="1" smtClean="0">
                <a:latin typeface="Times New Roman" panose="02020603050405020304" pitchFamily="18" charset="0"/>
                <a:cs typeface="Times New Roman" panose="02020603050405020304" pitchFamily="18" charset="0"/>
              </a:rPr>
              <a:t>Phal</a:t>
            </a:r>
            <a:r>
              <a:rPr lang="en-US" altLang="ja-JP" sz="1450" b="1" dirty="0" smtClean="0">
                <a:latin typeface="Times New Roman" panose="02020603050405020304" pitchFamily="18" charset="0"/>
                <a:cs typeface="Times New Roman" panose="02020603050405020304" pitchFamily="18" charset="0"/>
              </a:rPr>
              <a:t> DES – Project Proposer</a:t>
            </a:r>
          </a:p>
          <a:p>
            <a:r>
              <a:rPr lang="en-US" altLang="ja-JP" sz="1450" b="1" dirty="0" smtClean="0">
                <a:latin typeface="Times New Roman" panose="02020603050405020304" pitchFamily="18" charset="0"/>
                <a:cs typeface="Times New Roman" panose="02020603050405020304" pitchFamily="18" charset="0"/>
              </a:rPr>
              <a:t>Dr. Kong Marry – Project Organizer</a:t>
            </a:r>
          </a:p>
          <a:p>
            <a:r>
              <a:rPr lang="en-US" altLang="ja-JP" sz="1450" b="1" dirty="0" smtClean="0">
                <a:latin typeface="Times New Roman" panose="02020603050405020304" pitchFamily="18" charset="0"/>
                <a:cs typeface="Times New Roman" panose="02020603050405020304" pitchFamily="18" charset="0"/>
              </a:rPr>
              <a:t>Mr. </a:t>
            </a:r>
            <a:r>
              <a:rPr lang="en-US" altLang="ja-JP" sz="1450" b="1" dirty="0" err="1" smtClean="0">
                <a:latin typeface="Times New Roman" panose="02020603050405020304" pitchFamily="18" charset="0"/>
                <a:cs typeface="Times New Roman" panose="02020603050405020304" pitchFamily="18" charset="0"/>
              </a:rPr>
              <a:t>Khoy</a:t>
            </a:r>
            <a:r>
              <a:rPr lang="en-US" altLang="ja-JP" sz="1450" b="1" dirty="0" smtClean="0">
                <a:latin typeface="Times New Roman" panose="02020603050405020304" pitchFamily="18" charset="0"/>
                <a:cs typeface="Times New Roman" panose="02020603050405020304" pitchFamily="18" charset="0"/>
              </a:rPr>
              <a:t> </a:t>
            </a:r>
            <a:r>
              <a:rPr lang="en-US" altLang="ja-JP" sz="1450" b="1" dirty="0" err="1" smtClean="0">
                <a:latin typeface="Times New Roman" panose="02020603050405020304" pitchFamily="18" charset="0"/>
                <a:cs typeface="Times New Roman" panose="02020603050405020304" pitchFamily="18" charset="0"/>
              </a:rPr>
              <a:t>Saovorak</a:t>
            </a:r>
            <a:r>
              <a:rPr lang="en-US" altLang="ja-JP" sz="1450" b="1" dirty="0" smtClean="0">
                <a:latin typeface="Times New Roman" panose="02020603050405020304" pitchFamily="18" charset="0"/>
                <a:cs typeface="Times New Roman" panose="02020603050405020304" pitchFamily="18" charset="0"/>
              </a:rPr>
              <a:t> – Project Organizer (assistant)</a:t>
            </a:r>
            <a:endParaRPr lang="en-US" altLang="ja-JP" sz="145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920657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C:\Users\Kishimoto\Desktop\a3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88908">
            <a:off x="844715" y="5106137"/>
            <a:ext cx="5727874" cy="439137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Kishimoto\Desktop\a3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391062">
            <a:off x="605453" y="933784"/>
            <a:ext cx="5727874" cy="4391370"/>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584212" y="225898"/>
            <a:ext cx="8026424" cy="707886"/>
          </a:xfrm>
          <a:prstGeom prst="rect">
            <a:avLst/>
          </a:prstGeom>
          <a:noFill/>
        </p:spPr>
        <p:txBody>
          <a:bodyPr wrap="square" rtlCol="0">
            <a:spAutoFit/>
          </a:bodyPr>
          <a:lstStyle/>
          <a:p>
            <a:pPr algn="ctr"/>
            <a:r>
              <a:rPr kumimoji="1" lang="en-US" altLang="ja-JP" sz="4000" dirty="0" smtClean="0">
                <a:latin typeface="Gill Sans Ultra Bold" panose="020B0A02020104020203" pitchFamily="34" charset="0"/>
              </a:rPr>
              <a:t>-Message </a:t>
            </a:r>
            <a:r>
              <a:rPr lang="en-US" altLang="ja-JP" sz="4000" dirty="0" smtClean="0">
                <a:latin typeface="Gill Sans Ultra Bold" panose="020B0A02020104020203" pitchFamily="34" charset="0"/>
              </a:rPr>
              <a:t>t</a:t>
            </a:r>
            <a:r>
              <a:rPr kumimoji="1" lang="en-US" altLang="ja-JP" sz="4000" dirty="0" smtClean="0">
                <a:latin typeface="Gill Sans Ultra Bold" panose="020B0A02020104020203" pitchFamily="34" charset="0"/>
              </a:rPr>
              <a:t>o juniors-</a:t>
            </a:r>
            <a:endParaRPr kumimoji="1" lang="ja-JP" altLang="en-US" sz="4000" dirty="0">
              <a:latin typeface="Gill Sans Ultra Bold" panose="020B0A02020104020203" pitchFamily="34" charset="0"/>
            </a:endParaRPr>
          </a:p>
        </p:txBody>
      </p:sp>
      <p:sp>
        <p:nvSpPr>
          <p:cNvPr id="8" name="テキスト ボックス 7"/>
          <p:cNvSpPr txBox="1"/>
          <p:nvPr/>
        </p:nvSpPr>
        <p:spPr>
          <a:xfrm rot="21279929">
            <a:off x="1560023" y="1302517"/>
            <a:ext cx="3353740" cy="523220"/>
          </a:xfrm>
          <a:prstGeom prst="rect">
            <a:avLst/>
          </a:prstGeom>
          <a:noFill/>
        </p:spPr>
        <p:txBody>
          <a:bodyPr wrap="none" rtlCol="0">
            <a:spAutoFit/>
          </a:bodyPr>
          <a:lstStyle/>
          <a:p>
            <a:pPr algn="ctr"/>
            <a:r>
              <a:rPr lang="en-US" altLang="ja-JP" sz="2800" b="1" u="sng" dirty="0" smtClean="0">
                <a:latin typeface="Times New Roman" panose="02020603050405020304" pitchFamily="18" charset="0"/>
                <a:cs typeface="Times New Roman" panose="02020603050405020304" pitchFamily="18" charset="0"/>
              </a:rPr>
              <a:t>-From OPU student-</a:t>
            </a:r>
            <a:endParaRPr kumimoji="1" lang="ja-JP" altLang="en-US" sz="2800" b="1" u="sng" dirty="0">
              <a:latin typeface="Times New Roman" panose="02020603050405020304" pitchFamily="18" charset="0"/>
              <a:cs typeface="Times New Roman" panose="02020603050405020304" pitchFamily="18" charset="0"/>
            </a:endParaRPr>
          </a:p>
        </p:txBody>
      </p:sp>
      <p:sp>
        <p:nvSpPr>
          <p:cNvPr id="17" name="テキスト ボックス 16"/>
          <p:cNvSpPr txBox="1"/>
          <p:nvPr/>
        </p:nvSpPr>
        <p:spPr>
          <a:xfrm rot="370054">
            <a:off x="2136853" y="5568484"/>
            <a:ext cx="3052310" cy="461665"/>
          </a:xfrm>
          <a:prstGeom prst="rect">
            <a:avLst/>
          </a:prstGeom>
          <a:noFill/>
        </p:spPr>
        <p:txBody>
          <a:bodyPr wrap="none" rtlCol="0">
            <a:spAutoFit/>
          </a:bodyPr>
          <a:lstStyle/>
          <a:p>
            <a:pPr algn="ctr"/>
            <a:r>
              <a:rPr lang="en-US" altLang="ja-JP" sz="2400" b="1" u="sng" dirty="0" smtClean="0">
                <a:latin typeface="Times New Roman" panose="02020603050405020304" pitchFamily="18" charset="0"/>
                <a:cs typeface="Times New Roman" panose="02020603050405020304" pitchFamily="18" charset="0"/>
              </a:rPr>
              <a:t>-From RUPP student-</a:t>
            </a:r>
            <a:endParaRPr kumimoji="1" lang="ja-JP" altLang="en-US" sz="2400" b="1" u="sng" dirty="0">
              <a:latin typeface="Times New Roman" panose="02020603050405020304" pitchFamily="18" charset="0"/>
              <a:cs typeface="Times New Roman" panose="02020603050405020304" pitchFamily="18" charset="0"/>
            </a:endParaRPr>
          </a:p>
        </p:txBody>
      </p:sp>
      <p:pic>
        <p:nvPicPr>
          <p:cNvPr id="1028" name="Picture 4" descr="C:\Users\Kishimoto\Desktop\32-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755" y="1580835"/>
            <a:ext cx="304800" cy="36195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Users\Kishimoto\Desktop\32-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2026" y="5799316"/>
            <a:ext cx="304800" cy="36195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C:\Users\Kishimoto\Desktop\32-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4604" y="5498898"/>
            <a:ext cx="304800" cy="36195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Users\Kishimoto\Desktop\32-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2645" y="1218885"/>
            <a:ext cx="304800" cy="36195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rot="21261087">
            <a:off x="1014453" y="1838296"/>
            <a:ext cx="4983490" cy="2677656"/>
          </a:xfrm>
          <a:prstGeom prst="rect">
            <a:avLst/>
          </a:prstGeom>
          <a:noFill/>
        </p:spPr>
        <p:txBody>
          <a:bodyPr wrap="square" rtlCol="0">
            <a:spAutoFit/>
          </a:bodyPr>
          <a:lstStyle/>
          <a:p>
            <a:pPr algn="ctr"/>
            <a:r>
              <a:rPr lang="ja-JP" altLang="en-US" sz="2400" b="1" dirty="0" smtClean="0">
                <a:latin typeface="Times New Roman" panose="02020603050405020304" pitchFamily="18" charset="0"/>
                <a:cs typeface="Times New Roman" panose="02020603050405020304" pitchFamily="18" charset="0"/>
              </a:rPr>
              <a:t>★</a:t>
            </a:r>
            <a:r>
              <a:rPr lang="en-US" altLang="ja-JP" sz="2400" b="1" dirty="0" smtClean="0">
                <a:latin typeface="Times New Roman" panose="02020603050405020304" pitchFamily="18" charset="0"/>
                <a:cs typeface="Times New Roman" panose="02020603050405020304" pitchFamily="18" charset="0"/>
              </a:rPr>
              <a:t>Please don’t be shy!!</a:t>
            </a:r>
          </a:p>
          <a:p>
            <a:r>
              <a:rPr lang="en-US" altLang="ja-JP" dirty="0">
                <a:latin typeface="Times New Roman" panose="02020603050405020304" pitchFamily="18" charset="0"/>
                <a:cs typeface="Times New Roman" panose="02020603050405020304" pitchFamily="18" charset="0"/>
              </a:rPr>
              <a:t>I think the Japanese tend to be shy like me. And for Cambodian, it seems that you have a lot of worry about Japan because it isn't known well.</a:t>
            </a:r>
          </a:p>
          <a:p>
            <a:r>
              <a:rPr lang="en-US" altLang="ja-JP" dirty="0">
                <a:latin typeface="Times New Roman" panose="02020603050405020304" pitchFamily="18" charset="0"/>
                <a:cs typeface="Times New Roman" panose="02020603050405020304" pitchFamily="18" charset="0"/>
              </a:rPr>
              <a:t>However, both Japanese and Cambodian are very kind, so please be honestly and talk a lot. I noticed during this project that if I manage to communicate, I can communicate with Cambodian friend. </a:t>
            </a:r>
            <a:r>
              <a:rPr lang="en-US" altLang="ja-JP" dirty="0" smtClean="0">
                <a:latin typeface="Times New Roman" panose="02020603050405020304" pitchFamily="18" charset="0"/>
                <a:cs typeface="Times New Roman" panose="02020603050405020304" pitchFamily="18" charset="0"/>
              </a:rPr>
              <a:t/>
            </a:r>
            <a:br>
              <a:rPr lang="en-US" altLang="ja-JP" dirty="0" smtClean="0">
                <a:latin typeface="Times New Roman" panose="02020603050405020304" pitchFamily="18" charset="0"/>
                <a:cs typeface="Times New Roman" panose="02020603050405020304" pitchFamily="18" charset="0"/>
              </a:rPr>
            </a:br>
            <a:r>
              <a:rPr lang="en-US" altLang="ja-JP" dirty="0" smtClean="0">
                <a:latin typeface="Times New Roman" panose="02020603050405020304" pitchFamily="18" charset="0"/>
                <a:cs typeface="Times New Roman" panose="02020603050405020304" pitchFamily="18" charset="0"/>
              </a:rPr>
              <a:t>So</a:t>
            </a:r>
            <a:r>
              <a:rPr lang="en-US" altLang="ja-JP" dirty="0">
                <a:latin typeface="Times New Roman" panose="02020603050405020304" pitchFamily="18" charset="0"/>
                <a:cs typeface="Times New Roman" panose="02020603050405020304" pitchFamily="18" charset="0"/>
              </a:rPr>
              <a:t>, please don't be shy, </a:t>
            </a:r>
            <a:r>
              <a:rPr lang="en-US" altLang="ja-JP" dirty="0" smtClean="0">
                <a:latin typeface="Times New Roman" panose="02020603050405020304" pitchFamily="18" charset="0"/>
                <a:cs typeface="Times New Roman" panose="02020603050405020304" pitchFamily="18" charset="0"/>
              </a:rPr>
              <a:t>talk </a:t>
            </a:r>
            <a:r>
              <a:rPr lang="en-US" altLang="ja-JP" dirty="0">
                <a:latin typeface="Times New Roman" panose="02020603050405020304" pitchFamily="18" charset="0"/>
                <a:cs typeface="Times New Roman" panose="02020603050405020304" pitchFamily="18" charset="0"/>
              </a:rPr>
              <a:t>a lot</a:t>
            </a:r>
            <a:r>
              <a:rPr lang="en-US" altLang="ja-JP" dirty="0" smtClean="0">
                <a:latin typeface="Times New Roman" panose="02020603050405020304" pitchFamily="18" charset="0"/>
                <a:cs typeface="Times New Roman" panose="02020603050405020304" pitchFamily="18" charset="0"/>
              </a:rPr>
              <a:t>!</a:t>
            </a:r>
            <a:endParaRPr lang="en-US" altLang="ja-JP" dirty="0">
              <a:latin typeface="Times New Roman" panose="02020603050405020304" pitchFamily="18" charset="0"/>
              <a:cs typeface="Times New Roman" panose="02020603050405020304" pitchFamily="18" charset="0"/>
            </a:endParaRPr>
          </a:p>
        </p:txBody>
      </p:sp>
      <p:sp>
        <p:nvSpPr>
          <p:cNvPr id="10" name="テキスト ボックス 9"/>
          <p:cNvSpPr txBox="1"/>
          <p:nvPr/>
        </p:nvSpPr>
        <p:spPr>
          <a:xfrm rot="21247056">
            <a:off x="3358427" y="4361407"/>
            <a:ext cx="2804614" cy="369332"/>
          </a:xfrm>
          <a:prstGeom prst="rect">
            <a:avLst/>
          </a:prstGeom>
          <a:noFill/>
        </p:spPr>
        <p:txBody>
          <a:bodyPr wrap="none" rtlCol="0">
            <a:spAutoFit/>
          </a:bodyPr>
          <a:lstStyle/>
          <a:p>
            <a:r>
              <a:rPr kumimoji="1" lang="en-US" altLang="ja-JP" b="1" dirty="0" smtClean="0">
                <a:latin typeface="Times New Roman" panose="02020603050405020304" pitchFamily="18" charset="0"/>
                <a:cs typeface="Times New Roman" panose="02020603050405020304" pitchFamily="18" charset="0"/>
              </a:rPr>
              <a:t>From</a:t>
            </a:r>
            <a:r>
              <a:rPr kumimoji="1" lang="ja-JP" altLang="en-US" b="1" dirty="0" smtClean="0">
                <a:latin typeface="Times New Roman" panose="02020603050405020304" pitchFamily="18" charset="0"/>
                <a:cs typeface="Times New Roman" panose="02020603050405020304" pitchFamily="18" charset="0"/>
              </a:rPr>
              <a:t>：　</a:t>
            </a:r>
            <a:r>
              <a:rPr kumimoji="1" lang="en-US" altLang="ja-JP" b="1" dirty="0" smtClean="0">
                <a:latin typeface="Times New Roman" panose="02020603050405020304" pitchFamily="18" charset="0"/>
                <a:cs typeface="Times New Roman" panose="02020603050405020304" pitchFamily="18" charset="0"/>
              </a:rPr>
              <a:t>Kazuki </a:t>
            </a:r>
            <a:r>
              <a:rPr kumimoji="1" lang="en-US" altLang="ja-JP" b="1" dirty="0" err="1" smtClean="0">
                <a:latin typeface="Times New Roman" panose="02020603050405020304" pitchFamily="18" charset="0"/>
                <a:cs typeface="Times New Roman" panose="02020603050405020304" pitchFamily="18" charset="0"/>
              </a:rPr>
              <a:t>Kishimoto</a:t>
            </a:r>
            <a:endParaRPr kumimoji="1" lang="ja-JP" altLang="en-US" b="1" dirty="0">
              <a:latin typeface="Times New Roman" panose="02020603050405020304" pitchFamily="18" charset="0"/>
              <a:cs typeface="Times New Roman" panose="02020603050405020304" pitchFamily="18" charset="0"/>
            </a:endParaRPr>
          </a:p>
        </p:txBody>
      </p:sp>
      <p:sp>
        <p:nvSpPr>
          <p:cNvPr id="15" name="テキスト ボックス 14"/>
          <p:cNvSpPr txBox="1"/>
          <p:nvPr/>
        </p:nvSpPr>
        <p:spPr>
          <a:xfrm>
            <a:off x="3659641" y="8694405"/>
            <a:ext cx="2542363" cy="369332"/>
          </a:xfrm>
          <a:prstGeom prst="rect">
            <a:avLst/>
          </a:prstGeom>
          <a:noFill/>
        </p:spPr>
        <p:txBody>
          <a:bodyPr wrap="none" rtlCol="0">
            <a:spAutoFit/>
          </a:bodyPr>
          <a:lstStyle/>
          <a:p>
            <a:r>
              <a:rPr kumimoji="1" lang="en-US" altLang="ja-JP" b="1" dirty="0" smtClean="0">
                <a:latin typeface="Times New Roman" panose="02020603050405020304" pitchFamily="18" charset="0"/>
                <a:cs typeface="Times New Roman" panose="02020603050405020304" pitchFamily="18" charset="0"/>
              </a:rPr>
              <a:t>From:</a:t>
            </a:r>
            <a:r>
              <a:rPr kumimoji="1" lang="ja-JP" altLang="en-US" b="1" dirty="0" smtClean="0">
                <a:latin typeface="Times New Roman" panose="02020603050405020304" pitchFamily="18" charset="0"/>
                <a:cs typeface="Times New Roman" panose="02020603050405020304" pitchFamily="18" charset="0"/>
              </a:rPr>
              <a:t>　</a:t>
            </a:r>
            <a:r>
              <a:rPr lang="en-US" altLang="ja-JP" b="1" dirty="0" smtClean="0">
                <a:latin typeface="Times New Roman" panose="02020603050405020304" pitchFamily="18" charset="0"/>
                <a:cs typeface="Times New Roman" panose="02020603050405020304" pitchFamily="18" charset="0"/>
              </a:rPr>
              <a:t>NGET Rachana</a:t>
            </a:r>
            <a:endParaRPr kumimoji="1" lang="ja-JP" altLang="en-US" b="1" dirty="0">
              <a:latin typeface="Times New Roman" panose="02020603050405020304" pitchFamily="18" charset="0"/>
              <a:cs typeface="Times New Roman" panose="02020603050405020304" pitchFamily="18" charset="0"/>
            </a:endParaRPr>
          </a:p>
        </p:txBody>
      </p:sp>
      <p:sp>
        <p:nvSpPr>
          <p:cNvPr id="16" name="テキスト ボックス 15"/>
          <p:cNvSpPr txBox="1"/>
          <p:nvPr/>
        </p:nvSpPr>
        <p:spPr>
          <a:xfrm rot="233730">
            <a:off x="1605282" y="6101494"/>
            <a:ext cx="4115452" cy="2400657"/>
          </a:xfrm>
          <a:prstGeom prst="rect">
            <a:avLst/>
          </a:prstGeom>
          <a:noFill/>
        </p:spPr>
        <p:txBody>
          <a:bodyPr wrap="square" rtlCol="0">
            <a:spAutoFit/>
          </a:bodyPr>
          <a:lstStyle/>
          <a:p>
            <a:pPr algn="ctr"/>
            <a:r>
              <a:rPr lang="en-US" altLang="ja-JP" sz="2400" b="1" dirty="0" smtClean="0">
                <a:latin typeface="Times New Roman" panose="02020603050405020304" pitchFamily="18" charset="0"/>
                <a:cs typeface="Times New Roman" panose="02020603050405020304" pitchFamily="18" charset="0"/>
              </a:rPr>
              <a:t>Hi Juniors!</a:t>
            </a:r>
          </a:p>
          <a:p>
            <a:pPr algn="ctr"/>
            <a:r>
              <a:rPr lang="en-US" altLang="ja-JP" dirty="0" smtClean="0">
                <a:latin typeface="Times New Roman" panose="02020603050405020304" pitchFamily="18" charset="0"/>
                <a:cs typeface="Times New Roman" panose="02020603050405020304" pitchFamily="18" charset="0"/>
              </a:rPr>
              <a:t>It is my honor to have a chance to share my impression toward the Sakura Exchange Program. First word I would say is “</a:t>
            </a:r>
            <a:r>
              <a:rPr lang="en-US" altLang="ja-JP" b="1" dirty="0" smtClean="0">
                <a:latin typeface="Times New Roman" panose="02020603050405020304" pitchFamily="18" charset="0"/>
                <a:cs typeface="Times New Roman" panose="02020603050405020304" pitchFamily="18" charset="0"/>
              </a:rPr>
              <a:t>AWESOME</a:t>
            </a:r>
            <a:r>
              <a:rPr lang="en-US" altLang="ja-JP" dirty="0" smtClean="0">
                <a:latin typeface="Times New Roman" panose="02020603050405020304" pitchFamily="18" charset="0"/>
                <a:cs typeface="Times New Roman" panose="02020603050405020304" pitchFamily="18" charset="0"/>
              </a:rPr>
              <a:t>”. I am so impressed of how much I have learnt during this program. I think I am so fortunate to be one among the prticipants. SMILE </a:t>
            </a:r>
            <a:r>
              <a:rPr lang="en-US" altLang="ja-JP" dirty="0" smtClean="0">
                <a:latin typeface="Times New Roman" panose="02020603050405020304" pitchFamily="18" charset="0"/>
                <a:cs typeface="Times New Roman" panose="02020603050405020304" pitchFamily="18" charset="0"/>
                <a:sym typeface="Wingdings" pitchFamily="2" charset="2"/>
              </a:rPr>
              <a:t></a:t>
            </a:r>
            <a:endParaRPr lang="en-US" altLang="ja-JP"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1198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図プレースホルダー 2"/>
          <p:cNvSpPr>
            <a:spLocks noGrp="1"/>
          </p:cNvSpPr>
          <p:nvPr>
            <p:ph type="pic" idx="1"/>
          </p:nvPr>
        </p:nvSpPr>
        <p:spPr/>
      </p:sp>
      <p:sp>
        <p:nvSpPr>
          <p:cNvPr id="4" name="テキスト プレースホルダー 3"/>
          <p:cNvSpPr>
            <a:spLocks noGrp="1"/>
          </p:cNvSpPr>
          <p:nvPr>
            <p:ph type="body" sz="half" idx="2"/>
          </p:nvPr>
        </p:nvSpPr>
        <p:spPr/>
        <p:txBody>
          <a:bodyPr/>
          <a:lstStyle/>
          <a:p>
            <a:endParaRPr kumimoji="1" lang="ja-JP" altLang="en-US"/>
          </a:p>
        </p:txBody>
      </p:sp>
    </p:spTree>
    <p:extLst>
      <p:ext uri="{BB962C8B-B14F-4D97-AF65-F5344CB8AC3E}">
        <p14:creationId xmlns:p14="http://schemas.microsoft.com/office/powerpoint/2010/main" val="3612291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cstate="print">
            <a:extLst>
              <a:ext uri="{28A0092B-C50C-407E-A947-70E740481C1C}">
                <a14:useLocalDpi xmlns:a14="http://schemas.microsoft.com/office/drawing/2010/main" val="0"/>
              </a:ext>
            </a:extLst>
          </a:blip>
          <a:srcRect l="4240" t="8117" r="8449" b="7072"/>
          <a:stretch/>
        </p:blipFill>
        <p:spPr>
          <a:xfrm rot="16200000">
            <a:off x="-601177" y="2627724"/>
            <a:ext cx="8135709" cy="5585466"/>
          </a:xfrm>
          <a:prstGeom prst="rect">
            <a:avLst/>
          </a:prstGeom>
        </p:spPr>
      </p:pic>
      <p:sp>
        <p:nvSpPr>
          <p:cNvPr id="3" name="タイトル 3"/>
          <p:cNvSpPr txBox="1">
            <a:spLocks/>
          </p:cNvSpPr>
          <p:nvPr/>
        </p:nvSpPr>
        <p:spPr>
          <a:xfrm>
            <a:off x="552028" y="632521"/>
            <a:ext cx="5829300" cy="720080"/>
          </a:xfrm>
          <a:prstGeom prst="rect">
            <a:avLst/>
          </a:prstGeom>
        </p:spPr>
        <p:txBody>
          <a:bodyPr>
            <a:normAutofit fontScale="97500" lnSpcReduction="1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dirty="0" smtClean="0">
                <a:latin typeface="Gill Sans Ultra Bold" panose="020B0A02020104020203" pitchFamily="34" charset="0"/>
              </a:rPr>
              <a:t>-Schedule-</a:t>
            </a:r>
            <a:endParaRPr lang="ja-JP" altLang="en-US" dirty="0">
              <a:latin typeface="Gill Sans Ultra Bold" panose="020B0A02020104020203" pitchFamily="34" charset="0"/>
            </a:endParaRPr>
          </a:p>
        </p:txBody>
      </p:sp>
    </p:spTree>
    <p:extLst>
      <p:ext uri="{BB962C8B-B14F-4D97-AF65-F5344CB8AC3E}">
        <p14:creationId xmlns:p14="http://schemas.microsoft.com/office/powerpoint/2010/main" val="428730704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76672" y="1496616"/>
            <a:ext cx="5976664" cy="4832092"/>
          </a:xfrm>
          <a:prstGeom prst="rect">
            <a:avLst/>
          </a:prstGeom>
          <a:noFill/>
        </p:spPr>
        <p:txBody>
          <a:bodyPr wrap="square">
            <a:spAutoFit/>
          </a:bodyPr>
          <a:lstStyle/>
          <a:p>
            <a:pPr algn="just"/>
            <a:r>
              <a:rPr lang="en-US" altLang="ja-JP" sz="1600" b="1" kern="100" dirty="0">
                <a:latin typeface="Times New Roman" panose="02020603050405020304" pitchFamily="18" charset="0"/>
                <a:ea typeface="ＭＳ 明朝" panose="02020609040205080304" pitchFamily="17" charset="-128"/>
                <a:cs typeface="Times New Roman" panose="02020603050405020304" pitchFamily="18" charset="0"/>
              </a:rPr>
              <a:t>This Sakura-science</a:t>
            </a:r>
            <a:r>
              <a:rPr lang="ja-JP" altLang="en-US" sz="1600" b="1" kern="100" dirty="0">
                <a:latin typeface="Times New Roman" panose="02020603050405020304" pitchFamily="18" charset="0"/>
                <a:ea typeface="ＭＳ 明朝" panose="02020609040205080304" pitchFamily="17" charset="-128"/>
                <a:cs typeface="Times New Roman" panose="02020603050405020304" pitchFamily="18" charset="0"/>
              </a:rPr>
              <a:t> </a:t>
            </a:r>
            <a:r>
              <a:rPr lang="en-US" altLang="ja-JP" sz="1600" b="1" kern="100" dirty="0">
                <a:latin typeface="Times New Roman" panose="02020603050405020304" pitchFamily="18" charset="0"/>
                <a:ea typeface="ＭＳ 明朝" panose="02020609040205080304" pitchFamily="17" charset="-128"/>
                <a:cs typeface="Times New Roman" panose="02020603050405020304" pitchFamily="18" charset="0"/>
              </a:rPr>
              <a:t>program was one of the most impressive, valuable and memorable events for us.</a:t>
            </a:r>
            <a:r>
              <a:rPr lang="ja-JP" altLang="en-US" sz="1600" b="1" kern="100" dirty="0">
                <a:latin typeface="Times New Roman" panose="02020603050405020304" pitchFamily="18" charset="0"/>
                <a:ea typeface="ＭＳ 明朝" panose="02020609040205080304" pitchFamily="17" charset="-128"/>
                <a:cs typeface="Times New Roman" panose="02020603050405020304" pitchFamily="18" charset="0"/>
              </a:rPr>
              <a:t> </a:t>
            </a:r>
            <a:r>
              <a:rPr lang="en-US" altLang="ja-JP" sz="1600" b="1" kern="100" dirty="0">
                <a:latin typeface="Times New Roman" panose="02020603050405020304" pitchFamily="18" charset="0"/>
                <a:ea typeface="ＭＳ 明朝" panose="02020609040205080304" pitchFamily="17" charset="-128"/>
                <a:cs typeface="Times New Roman" panose="02020603050405020304" pitchFamily="18" charset="0"/>
              </a:rPr>
              <a:t>I</a:t>
            </a:r>
            <a:r>
              <a:rPr lang="ja-JP" altLang="en-US" sz="1600" b="1" kern="100" dirty="0">
                <a:latin typeface="Times New Roman" panose="02020603050405020304" pitchFamily="18" charset="0"/>
                <a:ea typeface="ＭＳ 明朝" panose="02020609040205080304" pitchFamily="17" charset="-128"/>
                <a:cs typeface="Times New Roman" panose="02020603050405020304" pitchFamily="18" charset="0"/>
              </a:rPr>
              <a:t> </a:t>
            </a:r>
            <a:r>
              <a:rPr lang="en-US" altLang="ja-JP" sz="1600" b="1" kern="100" dirty="0">
                <a:latin typeface="Times New Roman" panose="02020603050405020304" pitchFamily="18" charset="0"/>
                <a:ea typeface="ＭＳ 明朝" panose="02020609040205080304" pitchFamily="17" charset="-128"/>
                <a:cs typeface="Times New Roman" panose="02020603050405020304" pitchFamily="18" charset="0"/>
              </a:rPr>
              <a:t>really appreciated your collaborative work to make this great booklet.</a:t>
            </a:r>
            <a:r>
              <a:rPr lang="ja-JP" altLang="en-US" sz="1600" b="1" kern="100" dirty="0">
                <a:latin typeface="Times New Roman" panose="02020603050405020304" pitchFamily="18" charset="0"/>
                <a:ea typeface="ＭＳ 明朝" panose="02020609040205080304" pitchFamily="17" charset="-128"/>
                <a:cs typeface="Times New Roman" panose="02020603050405020304" pitchFamily="18" charset="0"/>
              </a:rPr>
              <a:t> </a:t>
            </a:r>
            <a:r>
              <a:rPr lang="en-US" altLang="ja-JP" sz="1600" b="1" kern="100" dirty="0">
                <a:latin typeface="Times New Roman" panose="02020603050405020304" pitchFamily="18" charset="0"/>
                <a:ea typeface="ＭＳ 明朝" panose="02020609040205080304" pitchFamily="17" charset="-128"/>
                <a:cs typeface="Times New Roman" panose="02020603050405020304" pitchFamily="18" charset="0"/>
              </a:rPr>
              <a:t>I feel happy</a:t>
            </a:r>
            <a:r>
              <a:rPr lang="ja-JP" altLang="en-US" sz="1600" b="1" kern="100" dirty="0">
                <a:latin typeface="Times New Roman" panose="02020603050405020304" pitchFamily="18" charset="0"/>
                <a:ea typeface="ＭＳ 明朝" panose="02020609040205080304" pitchFamily="17" charset="-128"/>
                <a:cs typeface="Times New Roman" panose="02020603050405020304" pitchFamily="18" charset="0"/>
              </a:rPr>
              <a:t> </a:t>
            </a:r>
            <a:r>
              <a:rPr lang="en-US" altLang="ja-JP" sz="1600" b="1" kern="100" dirty="0">
                <a:latin typeface="Times New Roman" panose="02020603050405020304" pitchFamily="18" charset="0"/>
                <a:ea typeface="ＭＳ 明朝" panose="02020609040205080304" pitchFamily="17" charset="-128"/>
                <a:cs typeface="Times New Roman" panose="02020603050405020304" pitchFamily="18" charset="0"/>
              </a:rPr>
              <a:t>Kazuki and Hiroki will bring this booklet</a:t>
            </a:r>
            <a:r>
              <a:rPr lang="ja-JP" altLang="en-US" sz="1600" b="1" kern="100" dirty="0">
                <a:latin typeface="Times New Roman" panose="02020603050405020304" pitchFamily="18" charset="0"/>
                <a:ea typeface="ＭＳ 明朝" panose="02020609040205080304" pitchFamily="17" charset="-128"/>
                <a:cs typeface="Times New Roman" panose="02020603050405020304" pitchFamily="18" charset="0"/>
              </a:rPr>
              <a:t> </a:t>
            </a:r>
            <a:r>
              <a:rPr lang="en-US" altLang="ja-JP" sz="1600" b="1" kern="100" dirty="0">
                <a:latin typeface="Times New Roman" panose="02020603050405020304" pitchFamily="18" charset="0"/>
                <a:ea typeface="ＭＳ 明朝" panose="02020609040205080304" pitchFamily="17" charset="-128"/>
                <a:cs typeface="Times New Roman" panose="02020603050405020304" pitchFamily="18" charset="0"/>
              </a:rPr>
              <a:t>to your place.</a:t>
            </a:r>
            <a:r>
              <a:rPr lang="ja-JP" altLang="en-US" sz="1600" b="1" kern="100" dirty="0">
                <a:latin typeface="Times New Roman" panose="02020603050405020304" pitchFamily="18" charset="0"/>
                <a:ea typeface="ＭＳ 明朝" panose="02020609040205080304" pitchFamily="17" charset="-128"/>
                <a:cs typeface="Times New Roman" panose="02020603050405020304" pitchFamily="18" charset="0"/>
              </a:rPr>
              <a:t> </a:t>
            </a:r>
            <a:r>
              <a:rPr lang="en-US" altLang="ja-JP" sz="1600" b="1" kern="100" dirty="0">
                <a:latin typeface="Times New Roman" panose="02020603050405020304" pitchFamily="18" charset="0"/>
                <a:ea typeface="ＭＳ 明朝" panose="02020609040205080304" pitchFamily="17" charset="-128"/>
                <a:cs typeface="Times New Roman" panose="02020603050405020304" pitchFamily="18" charset="0"/>
              </a:rPr>
              <a:t>This is the symbol for our collaboration.</a:t>
            </a:r>
            <a:r>
              <a:rPr lang="ja-JP" altLang="en-US" sz="1600" b="1" kern="100" dirty="0">
                <a:latin typeface="Times New Roman" panose="02020603050405020304" pitchFamily="18" charset="0"/>
                <a:ea typeface="ＭＳ 明朝" panose="02020609040205080304" pitchFamily="17" charset="-128"/>
                <a:cs typeface="Times New Roman" panose="02020603050405020304" pitchFamily="18" charset="0"/>
              </a:rPr>
              <a:t> </a:t>
            </a:r>
            <a:r>
              <a:rPr lang="en-US" altLang="ja-JP" sz="1600" b="1" kern="100" dirty="0">
                <a:latin typeface="Times New Roman" panose="02020603050405020304" pitchFamily="18" charset="0"/>
                <a:ea typeface="ＭＳ 明朝" panose="02020609040205080304" pitchFamily="17" charset="-128"/>
                <a:cs typeface="Times New Roman" panose="02020603050405020304" pitchFamily="18" charset="0"/>
              </a:rPr>
              <a:t>I hope you keep in touch even after 20</a:t>
            </a:r>
            <a:r>
              <a:rPr lang="ja-JP" altLang="en-US" sz="1600" b="1" kern="100" dirty="0">
                <a:latin typeface="Times New Roman" panose="02020603050405020304" pitchFamily="18" charset="0"/>
                <a:ea typeface="ＭＳ 明朝" panose="02020609040205080304" pitchFamily="17" charset="-128"/>
                <a:cs typeface="Times New Roman" panose="02020603050405020304" pitchFamily="18" charset="0"/>
              </a:rPr>
              <a:t> </a:t>
            </a:r>
            <a:r>
              <a:rPr lang="en-US" altLang="ja-JP" sz="1600" b="1" kern="100" dirty="0">
                <a:latin typeface="Times New Roman" panose="02020603050405020304" pitchFamily="18" charset="0"/>
                <a:ea typeface="ＭＳ 明朝" panose="02020609040205080304" pitchFamily="17" charset="-128"/>
                <a:cs typeface="Times New Roman" panose="02020603050405020304" pitchFamily="18" charset="0"/>
              </a:rPr>
              <a:t>years.</a:t>
            </a:r>
            <a:endParaRPr lang="ja-JP" altLang="en-US" sz="1600" b="1" kern="100" dirty="0">
              <a:latin typeface="Times New Roman" panose="02020603050405020304" pitchFamily="18" charset="0"/>
              <a:ea typeface="ＭＳ 明朝" panose="02020609040205080304" pitchFamily="17" charset="-128"/>
              <a:cs typeface="Times New Roman" panose="02020603050405020304" pitchFamily="18" charset="0"/>
            </a:endParaRPr>
          </a:p>
          <a:p>
            <a:pPr algn="just"/>
            <a:endParaRPr lang="ja-JP" altLang="en-US" sz="1600" b="1" kern="100" dirty="0">
              <a:latin typeface="Times New Roman" panose="02020603050405020304" pitchFamily="18" charset="0"/>
              <a:ea typeface="ＭＳ 明朝" panose="02020609040205080304" pitchFamily="17" charset="-128"/>
              <a:cs typeface="Times New Roman" panose="02020603050405020304" pitchFamily="18" charset="0"/>
            </a:endParaRPr>
          </a:p>
          <a:p>
            <a:pPr algn="just"/>
            <a:r>
              <a:rPr lang="en-US" altLang="ja-JP" sz="1600" b="1" kern="100" dirty="0">
                <a:latin typeface="Times New Roman" panose="02020603050405020304" pitchFamily="18" charset="0"/>
                <a:ea typeface="ＭＳ 明朝" panose="02020609040205080304" pitchFamily="17" charset="-128"/>
                <a:cs typeface="Times New Roman" panose="02020603050405020304" pitchFamily="18" charset="0"/>
              </a:rPr>
              <a:t>I was reminded of your friendliness, kindness, smile, taking </a:t>
            </a:r>
            <a:r>
              <a:rPr lang="en-US" altLang="ja-JP" sz="1600" b="1" kern="100" dirty="0" smtClean="0">
                <a:latin typeface="Times New Roman" panose="02020603050405020304" pitchFamily="18" charset="0"/>
                <a:ea typeface="ＭＳ 明朝" panose="02020609040205080304" pitchFamily="17" charset="-128"/>
                <a:cs typeface="Times New Roman" panose="02020603050405020304" pitchFamily="18" charset="0"/>
              </a:rPr>
              <a:t>photo:-) </a:t>
            </a:r>
            <a:r>
              <a:rPr lang="en-US" altLang="ja-JP" sz="1600" b="1" kern="100" dirty="0" smtClean="0">
                <a:latin typeface="Times New Roman" panose="02020603050405020304" pitchFamily="18" charset="0"/>
                <a:ea typeface="ＭＳ 明朝" panose="02020609040205080304" pitchFamily="17" charset="-128"/>
                <a:cs typeface="Times New Roman" panose="02020603050405020304" pitchFamily="18" charset="0"/>
                <a:sym typeface="Wingdings" panose="05000000000000000000" pitchFamily="2" charset="2"/>
              </a:rPr>
              <a:t>... </a:t>
            </a:r>
            <a:r>
              <a:rPr lang="en-US" altLang="ja-JP" sz="1600" b="1" kern="100" dirty="0">
                <a:latin typeface="Times New Roman" panose="02020603050405020304" pitchFamily="18" charset="0"/>
                <a:ea typeface="ＭＳ 明朝" panose="02020609040205080304" pitchFamily="17" charset="-128"/>
                <a:cs typeface="Times New Roman" panose="02020603050405020304" pitchFamily="18" charset="0"/>
                <a:sym typeface="Wingdings" panose="05000000000000000000" pitchFamily="2" charset="2"/>
              </a:rPr>
              <a:t>If I try to take</a:t>
            </a:r>
            <a:r>
              <a:rPr lang="ja-JP" altLang="en-US" sz="1600" b="1" kern="100" dirty="0">
                <a:latin typeface="Times New Roman" panose="02020603050405020304" pitchFamily="18" charset="0"/>
                <a:ea typeface="ＭＳ 明朝" panose="02020609040205080304" pitchFamily="17" charset="-128"/>
                <a:cs typeface="Times New Roman" panose="02020603050405020304" pitchFamily="18" charset="0"/>
                <a:sym typeface="Wingdings" panose="05000000000000000000" pitchFamily="2" charset="2"/>
              </a:rPr>
              <a:t> </a:t>
            </a:r>
            <a:r>
              <a:rPr lang="en-US" altLang="ja-JP" sz="1600" b="1" kern="100" dirty="0">
                <a:latin typeface="Times New Roman" panose="02020603050405020304" pitchFamily="18" charset="0"/>
                <a:ea typeface="ＭＳ 明朝" panose="02020609040205080304" pitchFamily="17" charset="-128"/>
                <a:cs typeface="Times New Roman" panose="02020603050405020304" pitchFamily="18" charset="0"/>
                <a:sym typeface="Wingdings" panose="05000000000000000000" pitchFamily="2" charset="2"/>
              </a:rPr>
              <a:t>the most impressive thing for me…, all of you asked</a:t>
            </a:r>
            <a:r>
              <a:rPr lang="ja-JP" altLang="en-US" sz="1600" b="1" kern="100" dirty="0">
                <a:latin typeface="Times New Roman" panose="02020603050405020304" pitchFamily="18" charset="0"/>
                <a:ea typeface="ＭＳ 明朝" panose="02020609040205080304" pitchFamily="17" charset="-128"/>
                <a:cs typeface="Times New Roman" panose="02020603050405020304" pitchFamily="18" charset="0"/>
                <a:sym typeface="Wingdings" panose="05000000000000000000" pitchFamily="2" charset="2"/>
              </a:rPr>
              <a:t> </a:t>
            </a:r>
            <a:r>
              <a:rPr lang="en-US" altLang="ja-JP" sz="1600" b="1" kern="100" dirty="0">
                <a:latin typeface="Times New Roman" panose="02020603050405020304" pitchFamily="18" charset="0"/>
                <a:ea typeface="ＭＳ 明朝" panose="02020609040205080304" pitchFamily="17" charset="-128"/>
                <a:cs typeface="Times New Roman" panose="02020603050405020304" pitchFamily="18" charset="0"/>
                <a:sym typeface="Wingdings" panose="05000000000000000000" pitchFamily="2" charset="2"/>
              </a:rPr>
              <a:t>meaningful good questions every time for everything in sight seeing, eating, visiting factories, laboratory tours, workshops…</a:t>
            </a:r>
            <a:r>
              <a:rPr lang="ja-JP" altLang="en-US" sz="1600" b="1" kern="100" dirty="0">
                <a:latin typeface="Times New Roman" panose="02020603050405020304" pitchFamily="18" charset="0"/>
                <a:ea typeface="ＭＳ 明朝" panose="02020609040205080304" pitchFamily="17" charset="-128"/>
                <a:cs typeface="Times New Roman" panose="02020603050405020304" pitchFamily="18" charset="0"/>
                <a:sym typeface="Wingdings" panose="05000000000000000000" pitchFamily="2" charset="2"/>
              </a:rPr>
              <a:t> </a:t>
            </a:r>
            <a:r>
              <a:rPr lang="en-US" altLang="ja-JP" sz="1600" b="1" kern="100" dirty="0">
                <a:latin typeface="Times New Roman" panose="02020603050405020304" pitchFamily="18" charset="0"/>
                <a:ea typeface="ＭＳ 明朝" panose="02020609040205080304" pitchFamily="17" charset="-128"/>
                <a:cs typeface="Times New Roman" panose="02020603050405020304" pitchFamily="18" charset="0"/>
                <a:sym typeface="Wingdings" panose="05000000000000000000" pitchFamily="2" charset="2"/>
              </a:rPr>
              <a:t>It is the most important skill for intellectual people in the 21</a:t>
            </a:r>
            <a:r>
              <a:rPr lang="en-US" altLang="ja-JP" sz="1600" b="1" kern="100" baseline="30000" dirty="0">
                <a:latin typeface="Times New Roman" panose="02020603050405020304" pitchFamily="18" charset="0"/>
                <a:ea typeface="ＭＳ 明朝" panose="02020609040205080304" pitchFamily="17" charset="-128"/>
                <a:cs typeface="Times New Roman" panose="02020603050405020304" pitchFamily="18" charset="0"/>
                <a:sym typeface="Wingdings" panose="05000000000000000000" pitchFamily="2" charset="2"/>
              </a:rPr>
              <a:t>st</a:t>
            </a:r>
            <a:r>
              <a:rPr lang="ja-JP" altLang="en-US" sz="1600" b="1" kern="100" dirty="0">
                <a:latin typeface="Times New Roman" panose="02020603050405020304" pitchFamily="18" charset="0"/>
                <a:ea typeface="ＭＳ 明朝" panose="02020609040205080304" pitchFamily="17" charset="-128"/>
                <a:cs typeface="Times New Roman" panose="02020603050405020304" pitchFamily="18" charset="0"/>
                <a:sym typeface="Wingdings" panose="05000000000000000000" pitchFamily="2" charset="2"/>
              </a:rPr>
              <a:t> </a:t>
            </a:r>
            <a:r>
              <a:rPr lang="en-US" altLang="ja-JP" sz="1600" b="1" kern="100" dirty="0">
                <a:latin typeface="Times New Roman" panose="02020603050405020304" pitchFamily="18" charset="0"/>
                <a:ea typeface="ＭＳ 明朝" panose="02020609040205080304" pitchFamily="17" charset="-128"/>
                <a:cs typeface="Times New Roman" panose="02020603050405020304" pitchFamily="18" charset="0"/>
                <a:sym typeface="Wingdings" panose="05000000000000000000" pitchFamily="2" charset="2"/>
              </a:rPr>
              <a:t>century wherever we are on the earth.</a:t>
            </a:r>
            <a:endParaRPr lang="ja-JP" altLang="en-US" sz="1600" b="1" kern="100" dirty="0">
              <a:latin typeface="Times New Roman" panose="02020603050405020304" pitchFamily="18" charset="0"/>
              <a:ea typeface="ＭＳ 明朝" panose="02020609040205080304" pitchFamily="17" charset="-128"/>
              <a:cs typeface="Times New Roman" panose="02020603050405020304" pitchFamily="18" charset="0"/>
              <a:sym typeface="Wingdings" panose="05000000000000000000" pitchFamily="2" charset="2"/>
            </a:endParaRPr>
          </a:p>
          <a:p>
            <a:pPr algn="just"/>
            <a:endParaRPr lang="ja-JP" altLang="en-US" sz="1600" b="1" kern="100" dirty="0">
              <a:latin typeface="Times New Roman" panose="02020603050405020304" pitchFamily="18" charset="0"/>
              <a:ea typeface="ＭＳ 明朝" panose="02020609040205080304" pitchFamily="17" charset="-128"/>
              <a:cs typeface="Times New Roman" panose="02020603050405020304" pitchFamily="18" charset="0"/>
            </a:endParaRPr>
          </a:p>
          <a:p>
            <a:pPr algn="just"/>
            <a:r>
              <a:rPr lang="en-US" altLang="ja-JP" sz="1600" b="1" kern="100" dirty="0">
                <a:latin typeface="Times New Roman" panose="02020603050405020304" pitchFamily="18" charset="0"/>
                <a:ea typeface="ＭＳ 明朝" panose="02020609040205080304" pitchFamily="17" charset="-128"/>
                <a:cs typeface="Times New Roman" panose="02020603050405020304" pitchFamily="18" charset="0"/>
              </a:rPr>
              <a:t>Needless to say, the skill of generating good research questions</a:t>
            </a:r>
            <a:r>
              <a:rPr lang="ja-JP" altLang="en-US" sz="1600" b="1" kern="100" dirty="0">
                <a:latin typeface="Times New Roman" panose="02020603050405020304" pitchFamily="18" charset="0"/>
                <a:ea typeface="ＭＳ 明朝" panose="02020609040205080304" pitchFamily="17" charset="-128"/>
                <a:cs typeface="Times New Roman" panose="02020603050405020304" pitchFamily="18" charset="0"/>
              </a:rPr>
              <a:t> </a:t>
            </a:r>
            <a:r>
              <a:rPr lang="en-US" altLang="ja-JP" sz="1600" b="1" kern="100" dirty="0">
                <a:latin typeface="Times New Roman" panose="02020603050405020304" pitchFamily="18" charset="0"/>
                <a:ea typeface="ＭＳ 明朝" panose="02020609040205080304" pitchFamily="17" charset="-128"/>
                <a:cs typeface="Times New Roman" panose="02020603050405020304" pitchFamily="18" charset="0"/>
              </a:rPr>
              <a:t>is really important to acquire fruitful research results. I believe all of you have a potential to become elite leaders and researchers to build a new generation of Cambodia.</a:t>
            </a:r>
            <a:r>
              <a:rPr lang="ja-JP" altLang="en-US" sz="1600" b="1" kern="100" dirty="0">
                <a:latin typeface="Times New Roman" panose="02020603050405020304" pitchFamily="18" charset="0"/>
                <a:ea typeface="ＭＳ 明朝" panose="02020609040205080304" pitchFamily="17" charset="-128"/>
                <a:cs typeface="Times New Roman" panose="02020603050405020304" pitchFamily="18" charset="0"/>
              </a:rPr>
              <a:t> </a:t>
            </a:r>
          </a:p>
          <a:p>
            <a:pPr algn="just"/>
            <a:endParaRPr lang="ja-JP" altLang="en-US" sz="1600" b="1" kern="100" dirty="0">
              <a:latin typeface="Times New Roman" panose="02020603050405020304" pitchFamily="18" charset="0"/>
              <a:ea typeface="ＭＳ 明朝" panose="02020609040205080304" pitchFamily="17" charset="-128"/>
              <a:cs typeface="Times New Roman" panose="02020603050405020304" pitchFamily="18" charset="0"/>
            </a:endParaRPr>
          </a:p>
          <a:p>
            <a:pPr algn="just"/>
            <a:r>
              <a:rPr lang="en-US" altLang="ja-JP" sz="1600" b="1" kern="100" dirty="0">
                <a:latin typeface="Times New Roman" panose="02020603050405020304" pitchFamily="18" charset="0"/>
                <a:ea typeface="ＭＳ 明朝" panose="02020609040205080304" pitchFamily="17" charset="-128"/>
                <a:cs typeface="Times New Roman" panose="02020603050405020304" pitchFamily="18" charset="0"/>
              </a:rPr>
              <a:t>How about getting </a:t>
            </a:r>
            <a:r>
              <a:rPr lang="en-US" altLang="ja-JP" sz="1600" b="1" kern="100" dirty="0" smtClean="0">
                <a:latin typeface="Times New Roman" panose="02020603050405020304" pitchFamily="18" charset="0"/>
                <a:ea typeface="ＭＳ 明朝" panose="02020609040205080304" pitchFamily="17" charset="-128"/>
                <a:cs typeface="Times New Roman" panose="02020603050405020304" pitchFamily="18" charset="0"/>
              </a:rPr>
              <a:t>Ph.D. </a:t>
            </a:r>
            <a:r>
              <a:rPr lang="en-US" altLang="ja-JP" sz="1600" b="1" kern="100" dirty="0">
                <a:latin typeface="Times New Roman" panose="02020603050405020304" pitchFamily="18" charset="0"/>
                <a:ea typeface="ＭＳ 明朝" panose="02020609040205080304" pitchFamily="17" charset="-128"/>
                <a:cs typeface="Times New Roman" panose="02020603050405020304" pitchFamily="18" charset="0"/>
              </a:rPr>
              <a:t>in OPU</a:t>
            </a:r>
            <a:r>
              <a:rPr lang="en-US" altLang="ja-JP" sz="1600" b="1" kern="100" dirty="0" smtClean="0">
                <a:latin typeface="Times New Roman" panose="02020603050405020304" pitchFamily="18" charset="0"/>
                <a:ea typeface="ＭＳ 明朝" panose="02020609040205080304" pitchFamily="17" charset="-128"/>
                <a:cs typeface="Times New Roman" panose="02020603050405020304" pitchFamily="18" charset="0"/>
              </a:rPr>
              <a:t>?</a:t>
            </a:r>
            <a:endParaRPr lang="ja-JP" altLang="en-US" sz="1600" b="1" kern="100" dirty="0">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3" name="タイトル 3"/>
          <p:cNvSpPr txBox="1">
            <a:spLocks/>
          </p:cNvSpPr>
          <p:nvPr/>
        </p:nvSpPr>
        <p:spPr>
          <a:xfrm>
            <a:off x="552028" y="632521"/>
            <a:ext cx="5829300" cy="720080"/>
          </a:xfrm>
          <a:prstGeom prst="rect">
            <a:avLst/>
          </a:prstGeom>
        </p:spPr>
        <p:txBody>
          <a:bodyPr>
            <a:normAutofit fontScale="97500" lnSpcReduction="1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dirty="0" smtClean="0">
                <a:latin typeface="Gill Sans Ultra Bold" panose="020B0A02020104020203" pitchFamily="34" charset="0"/>
              </a:rPr>
              <a:t>-Afterword-</a:t>
            </a:r>
            <a:endParaRPr lang="ja-JP" altLang="en-US" dirty="0">
              <a:latin typeface="Gill Sans Ultra Bold" panose="020B0A02020104020203" pitchFamily="34" charset="0"/>
            </a:endParaRPr>
          </a:p>
        </p:txBody>
      </p:sp>
      <p:sp>
        <p:nvSpPr>
          <p:cNvPr id="6" name="正方形/長方形 5"/>
          <p:cNvSpPr/>
          <p:nvPr/>
        </p:nvSpPr>
        <p:spPr>
          <a:xfrm>
            <a:off x="1268760" y="7358136"/>
            <a:ext cx="4976091" cy="1569660"/>
          </a:xfrm>
          <a:prstGeom prst="rect">
            <a:avLst/>
          </a:prstGeom>
          <a:solidFill>
            <a:schemeClr val="bg1"/>
          </a:solidFill>
          <a:ln>
            <a:solidFill>
              <a:schemeClr val="tx1"/>
            </a:solidFill>
            <a:prstDash val="dashDot"/>
          </a:ln>
        </p:spPr>
        <p:txBody>
          <a:bodyPr wrap="square">
            <a:spAutoFit/>
          </a:bodyPr>
          <a:lstStyle/>
          <a:p>
            <a:pPr algn="just"/>
            <a:r>
              <a:rPr lang="en-US" altLang="ja-JP" sz="1600" b="1" kern="100" dirty="0" smtClean="0">
                <a:latin typeface="Times New Roman" panose="02020603050405020304" pitchFamily="18" charset="0"/>
                <a:ea typeface="ＭＳ 明朝" panose="02020609040205080304" pitchFamily="17" charset="-128"/>
                <a:cs typeface="Times New Roman" panose="02020603050405020304" pitchFamily="18" charset="0"/>
              </a:rPr>
              <a:t>Program Organizer</a:t>
            </a:r>
          </a:p>
          <a:p>
            <a:pPr algn="just"/>
            <a:endParaRPr lang="en-US" altLang="ja-JP" sz="1600" b="1" kern="100" dirty="0" smtClean="0">
              <a:latin typeface="Times New Roman" panose="02020603050405020304" pitchFamily="18" charset="0"/>
              <a:ea typeface="ＭＳ 明朝" panose="02020609040205080304" pitchFamily="17" charset="-128"/>
              <a:cs typeface="Times New Roman" panose="02020603050405020304" pitchFamily="18" charset="0"/>
            </a:endParaRPr>
          </a:p>
          <a:p>
            <a:pPr algn="just"/>
            <a:r>
              <a:rPr lang="en-US" altLang="ja-JP" sz="1600" b="1" kern="100" dirty="0" smtClean="0">
                <a:latin typeface="Times New Roman" panose="02020603050405020304" pitchFamily="18" charset="0"/>
                <a:ea typeface="ＭＳ 明朝" panose="02020609040205080304" pitchFamily="17" charset="-128"/>
                <a:cs typeface="Times New Roman" panose="02020603050405020304" pitchFamily="18" charset="0"/>
              </a:rPr>
              <a:t>Osaka Prefecture University</a:t>
            </a:r>
            <a:endParaRPr lang="en-US" altLang="ja-JP" sz="1600" b="1" kern="100" dirty="0">
              <a:latin typeface="Times New Roman" panose="02020603050405020304" pitchFamily="18" charset="0"/>
              <a:ea typeface="ＭＳ 明朝" panose="02020609040205080304" pitchFamily="17" charset="-128"/>
              <a:cs typeface="Times New Roman" panose="02020603050405020304" pitchFamily="18" charset="0"/>
            </a:endParaRPr>
          </a:p>
          <a:p>
            <a:pPr algn="just"/>
            <a:r>
              <a:rPr lang="en-US" altLang="ja-JP" sz="1600" b="1" kern="100" dirty="0">
                <a:latin typeface="Times New Roman" panose="02020603050405020304" pitchFamily="18" charset="0"/>
                <a:ea typeface="ＭＳ 明朝" panose="02020609040205080304" pitchFamily="17" charset="-128"/>
                <a:cs typeface="Times New Roman" panose="02020603050405020304" pitchFamily="18" charset="0"/>
              </a:rPr>
              <a:t>College of Sustainable System </a:t>
            </a:r>
            <a:r>
              <a:rPr lang="en-US" altLang="ja-JP" sz="1600" b="1" kern="100" dirty="0" smtClean="0">
                <a:latin typeface="Times New Roman" panose="02020603050405020304" pitchFamily="18" charset="0"/>
                <a:ea typeface="ＭＳ 明朝" panose="02020609040205080304" pitchFamily="17" charset="-128"/>
                <a:cs typeface="Times New Roman" panose="02020603050405020304" pitchFamily="18" charset="0"/>
              </a:rPr>
              <a:t>Sciences</a:t>
            </a:r>
          </a:p>
          <a:p>
            <a:pPr algn="just"/>
            <a:endParaRPr lang="en-US" altLang="ja-JP" sz="1600" b="1" kern="100" dirty="0" smtClean="0">
              <a:latin typeface="Times New Roman" panose="02020603050405020304" pitchFamily="18" charset="0"/>
              <a:ea typeface="ＭＳ 明朝" panose="02020609040205080304" pitchFamily="17" charset="-128"/>
              <a:cs typeface="Times New Roman" panose="02020603050405020304" pitchFamily="18" charset="0"/>
            </a:endParaRPr>
          </a:p>
          <a:p>
            <a:pPr algn="just"/>
            <a:r>
              <a:rPr lang="en-US" altLang="ja-JP" sz="1600" b="1" dirty="0" smtClean="0">
                <a:latin typeface="Times New Roman" panose="02020603050405020304" pitchFamily="18" charset="0"/>
                <a:cs typeface="Times New Roman" panose="02020603050405020304" pitchFamily="18" charset="0"/>
              </a:rPr>
              <a:t>Kazuhisa </a:t>
            </a:r>
            <a:r>
              <a:rPr lang="en-US" altLang="ja-JP" sz="1600" b="1" dirty="0">
                <a:latin typeface="Times New Roman" panose="02020603050405020304" pitchFamily="18" charset="0"/>
                <a:cs typeface="Times New Roman" panose="02020603050405020304" pitchFamily="18" charset="0"/>
              </a:rPr>
              <a:t>SETA</a:t>
            </a:r>
            <a:endParaRPr lang="ja-JP" altLang="en-US" sz="1600" b="1" dirty="0">
              <a:latin typeface="Times New Roman" panose="02020603050405020304" pitchFamily="18" charset="0"/>
              <a:cs typeface="Times New Roman" panose="02020603050405020304" pitchFamily="18" charset="0"/>
            </a:endParaRPr>
          </a:p>
        </p:txBody>
      </p:sp>
      <p:pic>
        <p:nvPicPr>
          <p:cNvPr id="5" name="図 4"/>
          <p:cNvPicPr>
            <a:picLocks noChangeAspect="1"/>
          </p:cNvPicPr>
          <p:nvPr/>
        </p:nvPicPr>
        <p:blipFill rotWithShape="1">
          <a:blip r:embed="rId2" cstate="print">
            <a:extLst>
              <a:ext uri="{28A0092B-C50C-407E-A947-70E740481C1C}">
                <a14:useLocalDpi xmlns:a14="http://schemas.microsoft.com/office/drawing/2010/main" val="0"/>
              </a:ext>
            </a:extLst>
          </a:blip>
          <a:srcRect b="2372"/>
          <a:stretch/>
        </p:blipFill>
        <p:spPr>
          <a:xfrm>
            <a:off x="5046084" y="7358136"/>
            <a:ext cx="1407252" cy="1569660"/>
          </a:xfrm>
          <a:prstGeom prst="rect">
            <a:avLst/>
          </a:prstGeom>
        </p:spPr>
      </p:pic>
    </p:spTree>
    <p:extLst>
      <p:ext uri="{BB962C8B-B14F-4D97-AF65-F5344CB8AC3E}">
        <p14:creationId xmlns:p14="http://schemas.microsoft.com/office/powerpoint/2010/main" val="187676738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632" y="1856656"/>
            <a:ext cx="6858000" cy="6250781"/>
          </a:xfrm>
          <a:prstGeom prst="rect">
            <a:avLst/>
          </a:prstGeom>
        </p:spPr>
      </p:pic>
    </p:spTree>
    <p:extLst>
      <p:ext uri="{BB962C8B-B14F-4D97-AF65-F5344CB8AC3E}">
        <p14:creationId xmlns:p14="http://schemas.microsoft.com/office/powerpoint/2010/main" val="28711945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a:xfrm>
            <a:off x="552028" y="632521"/>
            <a:ext cx="5829300" cy="720080"/>
          </a:xfrm>
        </p:spPr>
        <p:txBody>
          <a:bodyPr>
            <a:normAutofit fontScale="90000"/>
          </a:bodyPr>
          <a:lstStyle/>
          <a:p>
            <a:r>
              <a:rPr kumimoji="1" lang="en-US" altLang="ja-JP" dirty="0" smtClean="0">
                <a:latin typeface="Gill Sans Ultra Bold" panose="020B0A02020104020203" pitchFamily="34" charset="0"/>
              </a:rPr>
              <a:t>-Preface-</a:t>
            </a:r>
            <a:endParaRPr kumimoji="1" lang="ja-JP" altLang="en-US" dirty="0">
              <a:latin typeface="Gill Sans Ultra Bold" panose="020B0A02020104020203" pitchFamily="34" charset="0"/>
            </a:endParaRPr>
          </a:p>
        </p:txBody>
      </p:sp>
      <p:sp>
        <p:nvSpPr>
          <p:cNvPr id="5" name="正方形/長方形 4"/>
          <p:cNvSpPr/>
          <p:nvPr/>
        </p:nvSpPr>
        <p:spPr>
          <a:xfrm>
            <a:off x="558155" y="2072680"/>
            <a:ext cx="5829300" cy="3785652"/>
          </a:xfrm>
          <a:prstGeom prst="rect">
            <a:avLst/>
          </a:prstGeom>
          <a:noFill/>
        </p:spPr>
        <p:txBody>
          <a:bodyPr wrap="square">
            <a:spAutoFit/>
          </a:bodyPr>
          <a:lstStyle/>
          <a:p>
            <a:pPr algn="just"/>
            <a:r>
              <a:rPr lang="ja-JP" altLang="en-US" sz="1600" b="1" dirty="0" smtClean="0">
                <a:latin typeface="Times New Roman" panose="02020603050405020304" pitchFamily="18" charset="0"/>
                <a:cs typeface="Times New Roman" panose="02020603050405020304" pitchFamily="18" charset="0"/>
              </a:rPr>
              <a:t>　</a:t>
            </a:r>
            <a:r>
              <a:rPr lang="en-US" altLang="ja-JP" sz="1600" b="1" dirty="0" smtClean="0">
                <a:latin typeface="Times New Roman" panose="02020603050405020304" pitchFamily="18" charset="0"/>
                <a:cs typeface="Times New Roman" panose="02020603050405020304" pitchFamily="18" charset="0"/>
              </a:rPr>
              <a:t>It </a:t>
            </a:r>
            <a:r>
              <a:rPr lang="en-US" altLang="ja-JP" sz="1600" b="1" dirty="0">
                <a:latin typeface="Times New Roman" panose="02020603050405020304" pitchFamily="18" charset="0"/>
                <a:cs typeface="Times New Roman" panose="02020603050405020304" pitchFamily="18" charset="0"/>
              </a:rPr>
              <a:t>is a great pleasure to know the activity on memorizing our Sakura-science project. This project aims young persons to be </a:t>
            </a:r>
            <a:r>
              <a:rPr lang="en-US" altLang="ja-JP" sz="1600" b="1" dirty="0" smtClean="0">
                <a:latin typeface="Times New Roman" panose="02020603050405020304" pitchFamily="18" charset="0"/>
                <a:cs typeface="Times New Roman" panose="02020603050405020304" pitchFamily="18" charset="0"/>
              </a:rPr>
              <a:t>transnational </a:t>
            </a:r>
            <a:r>
              <a:rPr lang="en-US" altLang="ja-JP" sz="1600" b="1" dirty="0">
                <a:latin typeface="Times New Roman" panose="02020603050405020304" pitchFamily="18" charset="0"/>
                <a:cs typeface="Times New Roman" panose="02020603050405020304" pitchFamily="18" charset="0"/>
              </a:rPr>
              <a:t>persons (Sometimes such </a:t>
            </a:r>
            <a:r>
              <a:rPr lang="en-US" altLang="ja-JP" sz="1600" b="1" dirty="0" smtClean="0">
                <a:latin typeface="Times New Roman" panose="02020603050405020304" pitchFamily="18" charset="0"/>
                <a:cs typeface="Times New Roman" panose="02020603050405020304" pitchFamily="18" charset="0"/>
              </a:rPr>
              <a:t>person </a:t>
            </a:r>
            <a:r>
              <a:rPr lang="en-US" altLang="ja-JP" sz="1600" b="1" dirty="0">
                <a:latin typeface="Times New Roman" panose="02020603050405020304" pitchFamily="18" charset="0"/>
                <a:cs typeface="Times New Roman" panose="02020603050405020304" pitchFamily="18" charset="0"/>
              </a:rPr>
              <a:t>is called global human resource or global </a:t>
            </a:r>
            <a:r>
              <a:rPr lang="en-US" altLang="ja-JP" sz="1600" b="1" dirty="0" smtClean="0">
                <a:latin typeface="Times New Roman" panose="02020603050405020304" pitchFamily="18" charset="0"/>
                <a:cs typeface="Times New Roman" panose="02020603050405020304" pitchFamily="18" charset="0"/>
              </a:rPr>
              <a:t>talent). What </a:t>
            </a:r>
            <a:r>
              <a:rPr lang="en-US" altLang="ja-JP" sz="1600" b="1" dirty="0">
                <a:latin typeface="Times New Roman" panose="02020603050405020304" pitchFamily="18" charset="0"/>
                <a:cs typeface="Times New Roman" panose="02020603050405020304" pitchFamily="18" charset="0"/>
              </a:rPr>
              <a:t>is a transnational person? The foreign language skills are </a:t>
            </a:r>
            <a:r>
              <a:rPr lang="en-US" altLang="ja-JP" sz="1600" b="1" dirty="0" smtClean="0">
                <a:latin typeface="Times New Roman" panose="02020603050405020304" pitchFamily="18" charset="0"/>
                <a:cs typeface="Times New Roman" panose="02020603050405020304" pitchFamily="18" charset="0"/>
              </a:rPr>
              <a:t>not enough </a:t>
            </a:r>
            <a:r>
              <a:rPr lang="en-US" altLang="ja-JP" sz="1600" b="1" dirty="0">
                <a:latin typeface="Times New Roman" panose="02020603050405020304" pitchFamily="18" charset="0"/>
                <a:cs typeface="Times New Roman" panose="02020603050405020304" pitchFamily="18" charset="0"/>
              </a:rPr>
              <a:t>to be a such person. Visiting experience on foreign countries are not enough, either</a:t>
            </a:r>
            <a:r>
              <a:rPr lang="en-US" altLang="ja-JP" sz="1600" b="1" dirty="0" smtClean="0">
                <a:latin typeface="Times New Roman" panose="02020603050405020304" pitchFamily="18" charset="0"/>
                <a:cs typeface="Times New Roman" panose="02020603050405020304" pitchFamily="18" charset="0"/>
              </a:rPr>
              <a:t>.</a:t>
            </a:r>
            <a:r>
              <a:rPr lang="ja-JP" altLang="en-US" sz="1600" b="1" dirty="0" smtClean="0">
                <a:latin typeface="Times New Roman" panose="02020603050405020304" pitchFamily="18" charset="0"/>
                <a:cs typeface="Times New Roman" panose="02020603050405020304" pitchFamily="18" charset="0"/>
              </a:rPr>
              <a:t> </a:t>
            </a:r>
            <a:r>
              <a:rPr lang="en-US" altLang="ja-JP" sz="1600" b="1" dirty="0" smtClean="0">
                <a:latin typeface="Times New Roman" panose="02020603050405020304" pitchFamily="18" charset="0"/>
                <a:cs typeface="Times New Roman" panose="02020603050405020304" pitchFamily="18" charset="0"/>
              </a:rPr>
              <a:t>A </a:t>
            </a:r>
            <a:r>
              <a:rPr lang="en-US" altLang="ja-JP" sz="1600" b="1" dirty="0">
                <a:latin typeface="Times New Roman" panose="02020603050405020304" pitchFamily="18" charset="0"/>
                <a:cs typeface="Times New Roman" panose="02020603050405020304" pitchFamily="18" charset="0"/>
              </a:rPr>
              <a:t>transnational person should have global perspective, knowledge of many cultures, cross-cultural communication skills. He/she also should have ability to adapt to life in many cultural contexts and to work with and learn from cultural diversity.</a:t>
            </a:r>
            <a:r>
              <a:rPr lang="ja-JP" altLang="en-US" sz="1600" b="1" dirty="0">
                <a:latin typeface="Times New Roman" panose="02020603050405020304" pitchFamily="18" charset="0"/>
                <a:cs typeface="Times New Roman" panose="02020603050405020304" pitchFamily="18" charset="0"/>
              </a:rPr>
              <a:t> </a:t>
            </a:r>
            <a:r>
              <a:rPr lang="en-US" altLang="ja-JP" sz="1600" b="1" dirty="0">
                <a:latin typeface="Times New Roman" panose="02020603050405020304" pitchFamily="18" charset="0"/>
                <a:cs typeface="Times New Roman" panose="02020603050405020304" pitchFamily="18" charset="0"/>
              </a:rPr>
              <a:t>I hope everybody who joined in this project shall have ability to promote multiculturalism and respect for individuals from other cultures as equals.</a:t>
            </a:r>
            <a:endParaRPr lang="ja-JP" altLang="en-US" sz="1600" b="1" dirty="0">
              <a:latin typeface="Times New Roman" panose="02020603050405020304" pitchFamily="18" charset="0"/>
              <a:cs typeface="Times New Roman" panose="02020603050405020304" pitchFamily="18" charset="0"/>
            </a:endParaRPr>
          </a:p>
          <a:p>
            <a:pPr algn="just"/>
            <a:endParaRPr lang="ja-JP" altLang="en-US" sz="1600" dirty="0">
              <a:latin typeface="Times New Roman" panose="02020603050405020304" pitchFamily="18" charset="0"/>
              <a:cs typeface="Times New Roman" panose="02020603050405020304" pitchFamily="18" charset="0"/>
            </a:endParaRPr>
          </a:p>
          <a:p>
            <a:pPr algn="just"/>
            <a:endParaRPr lang="ja-JP" altLang="en-US" sz="1600" b="1" dirty="0">
              <a:latin typeface="Times New Roman" panose="02020603050405020304" pitchFamily="18" charset="0"/>
              <a:cs typeface="Times New Roman" panose="02020603050405020304" pitchFamily="18" charset="0"/>
            </a:endParaRPr>
          </a:p>
        </p:txBody>
      </p:sp>
      <p:sp>
        <p:nvSpPr>
          <p:cNvPr id="6" name="テキスト ボックス 5"/>
          <p:cNvSpPr txBox="1"/>
          <p:nvPr/>
        </p:nvSpPr>
        <p:spPr>
          <a:xfrm>
            <a:off x="2053878" y="7977336"/>
            <a:ext cx="4327450" cy="1200329"/>
          </a:xfrm>
          <a:prstGeom prst="rect">
            <a:avLst/>
          </a:prstGeom>
          <a:noFill/>
        </p:spPr>
        <p:txBody>
          <a:bodyPr wrap="square" rtlCol="0">
            <a:spAutoFit/>
          </a:bodyPr>
          <a:lstStyle/>
          <a:p>
            <a:pPr algn="r"/>
            <a:r>
              <a:rPr lang="en-US" altLang="ja-JP" b="1" dirty="0">
                <a:latin typeface="Times New Roman" panose="02020603050405020304" pitchFamily="18" charset="0"/>
                <a:cs typeface="Times New Roman" panose="02020603050405020304" pitchFamily="18" charset="0"/>
              </a:rPr>
              <a:t>Hiroshi TSUJI</a:t>
            </a:r>
            <a:endParaRPr lang="ja-JP" altLang="en-US" b="1" dirty="0">
              <a:latin typeface="Times New Roman" panose="02020603050405020304" pitchFamily="18" charset="0"/>
              <a:cs typeface="Times New Roman" panose="02020603050405020304" pitchFamily="18" charset="0"/>
            </a:endParaRPr>
          </a:p>
          <a:p>
            <a:pPr algn="r"/>
            <a:endParaRPr kumimoji="1" lang="en-US" altLang="ja-JP" b="1" dirty="0" smtClean="0">
              <a:latin typeface="Times New Roman" panose="02020603050405020304" pitchFamily="18" charset="0"/>
              <a:cs typeface="Times New Roman" panose="02020603050405020304" pitchFamily="18" charset="0"/>
            </a:endParaRPr>
          </a:p>
          <a:p>
            <a:pPr algn="r"/>
            <a:r>
              <a:rPr lang="en-US" altLang="ja-JP" b="1" dirty="0">
                <a:latin typeface="Times New Roman" panose="02020603050405020304" pitchFamily="18" charset="0"/>
                <a:cs typeface="Times New Roman" panose="02020603050405020304" pitchFamily="18" charset="0"/>
              </a:rPr>
              <a:t>Vice President</a:t>
            </a:r>
          </a:p>
          <a:p>
            <a:pPr algn="r"/>
            <a:r>
              <a:rPr kumimoji="1" lang="en-US" altLang="ja-JP" b="1" dirty="0" smtClean="0">
                <a:latin typeface="Times New Roman" panose="02020603050405020304" pitchFamily="18" charset="0"/>
                <a:cs typeface="Times New Roman" panose="02020603050405020304" pitchFamily="18" charset="0"/>
              </a:rPr>
              <a:t>Osaka Prefecture University</a:t>
            </a:r>
          </a:p>
        </p:txBody>
      </p:sp>
      <p:pic>
        <p:nvPicPr>
          <p:cNvPr id="12" name="図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696" y="6751367"/>
            <a:ext cx="1501850" cy="2364534"/>
          </a:xfrm>
          <a:prstGeom prst="rect">
            <a:avLst/>
          </a:prstGeom>
        </p:spPr>
      </p:pic>
    </p:spTree>
    <p:extLst>
      <p:ext uri="{BB962C8B-B14F-4D97-AF65-F5344CB8AC3E}">
        <p14:creationId xmlns:p14="http://schemas.microsoft.com/office/powerpoint/2010/main" val="24188683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図プレースホルダー 2"/>
          <p:cNvSpPr>
            <a:spLocks noGrp="1"/>
          </p:cNvSpPr>
          <p:nvPr>
            <p:ph type="pic" idx="1"/>
          </p:nvPr>
        </p:nvSpPr>
        <p:spPr/>
      </p:sp>
      <p:sp>
        <p:nvSpPr>
          <p:cNvPr id="4" name="テキスト プレースホルダー 3"/>
          <p:cNvSpPr>
            <a:spLocks noGrp="1"/>
          </p:cNvSpPr>
          <p:nvPr>
            <p:ph type="body" sz="half" idx="2"/>
          </p:nvPr>
        </p:nvSpPr>
        <p:spPr/>
        <p:txBody>
          <a:bodyPr/>
          <a:lstStyle/>
          <a:p>
            <a:endParaRPr kumimoji="1" lang="ja-JP" altLang="en-US"/>
          </a:p>
        </p:txBody>
      </p:sp>
    </p:spTree>
    <p:extLst>
      <p:ext uri="{BB962C8B-B14F-4D97-AF65-F5344CB8AC3E}">
        <p14:creationId xmlns:p14="http://schemas.microsoft.com/office/powerpoint/2010/main" val="24188683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r>
              <a:rPr lang="en-US" altLang="ja-JP" dirty="0"/>
              <a:t/>
            </a:r>
            <a:br>
              <a:rPr lang="en-US" altLang="ja-JP" dirty="0"/>
            </a:br>
            <a:r>
              <a:rPr lang="en-US" altLang="ja-JP" dirty="0" smtClean="0">
                <a:latin typeface="Gill Sans Ultra Bold" panose="020B0A02020104020203" pitchFamily="34" charset="0"/>
              </a:rPr>
              <a:t>Introduction of RUPP and OPU</a:t>
            </a:r>
            <a:endParaRPr kumimoji="1" lang="ja-JP" altLang="en-US" dirty="0"/>
          </a:p>
        </p:txBody>
      </p:sp>
    </p:spTree>
    <p:extLst>
      <p:ext uri="{BB962C8B-B14F-4D97-AF65-F5344CB8AC3E}">
        <p14:creationId xmlns:p14="http://schemas.microsoft.com/office/powerpoint/2010/main" val="20347422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124744" y="295127"/>
            <a:ext cx="5445224" cy="769441"/>
          </a:xfrm>
          <a:prstGeom prst="rect">
            <a:avLst/>
          </a:prstGeom>
          <a:noFill/>
        </p:spPr>
        <p:txBody>
          <a:bodyPr wrap="square" rtlCol="0">
            <a:spAutoFit/>
          </a:bodyPr>
          <a:lstStyle/>
          <a:p>
            <a:pPr algn="ctr"/>
            <a:r>
              <a:rPr kumimoji="1" lang="en-US" altLang="ja-JP" sz="4400" dirty="0" smtClean="0">
                <a:latin typeface="Gill Sans Ultra Bold" panose="020B0A02020104020203" pitchFamily="34" charset="0"/>
              </a:rPr>
              <a:t>-</a:t>
            </a:r>
            <a:r>
              <a:rPr lang="en-US" altLang="ja-JP" sz="4400" dirty="0" smtClean="0">
                <a:latin typeface="Gill Sans Ultra Bold" panose="020B0A02020104020203" pitchFamily="34" charset="0"/>
              </a:rPr>
              <a:t>About RUPP</a:t>
            </a:r>
            <a:r>
              <a:rPr kumimoji="1" lang="en-US" altLang="ja-JP" sz="4400" dirty="0" smtClean="0">
                <a:latin typeface="Gill Sans Ultra Bold" panose="020B0A02020104020203" pitchFamily="34" charset="0"/>
              </a:rPr>
              <a:t>-</a:t>
            </a:r>
            <a:endParaRPr kumimoji="1" lang="ja-JP" altLang="en-US" sz="4400" dirty="0">
              <a:latin typeface="Gill Sans Ultra Bold" panose="020B0A02020104020203" pitchFamily="34" charset="0"/>
            </a:endParaRPr>
          </a:p>
        </p:txBody>
      </p:sp>
      <p:sp>
        <p:nvSpPr>
          <p:cNvPr id="2" name="正方形/長方形 1"/>
          <p:cNvSpPr/>
          <p:nvPr/>
        </p:nvSpPr>
        <p:spPr>
          <a:xfrm>
            <a:off x="222116" y="1352601"/>
            <a:ext cx="6413787" cy="2016223"/>
          </a:xfrm>
          <a:prstGeom prst="rect">
            <a:avLst/>
          </a:prstGeom>
          <a:noFill/>
          <a:ln w="762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1600" b="1" dirty="0">
                <a:latin typeface="Times New Roman" panose="02020603050405020304" pitchFamily="18" charset="0"/>
                <a:cs typeface="Times New Roman" panose="02020603050405020304" pitchFamily="18" charset="0"/>
              </a:rPr>
              <a:t>National university of Cambodia, Royal University of Phnom Penh is the oldest and one of the largest public universities. RUPP hosts more than 12,000 students across a range of undergraduate and postgraduate programs in such fields as sciences, humanities, and social sciences as well as professional degrees including information technology, electronics, psychology, social work, and tourism. In addition, it also offers degree-level language programs through the Institute of Foreign Languages.</a:t>
            </a:r>
            <a:endParaRPr lang="ja-JP" altLang="en-US" sz="16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正方形/長方形 5"/>
          <p:cNvSpPr/>
          <p:nvPr/>
        </p:nvSpPr>
        <p:spPr>
          <a:xfrm>
            <a:off x="3645774" y="5557937"/>
            <a:ext cx="2978212" cy="1800200"/>
          </a:xfrm>
          <a:prstGeom prst="rect">
            <a:avLst/>
          </a:prstGeom>
          <a:noFill/>
          <a:ln w="762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1400" b="1" dirty="0">
                <a:latin typeface="Times New Roman" panose="02020603050405020304" pitchFamily="18" charset="0"/>
                <a:cs typeface="Times New Roman" panose="02020603050405020304" pitchFamily="18" charset="0"/>
              </a:rPr>
              <a:t>The main campus lies roughly five kilometers from the center of Phnom </a:t>
            </a:r>
            <a:r>
              <a:rPr lang="en-US" sz="1400" b="1" dirty="0" smtClean="0">
                <a:latin typeface="Times New Roman" panose="02020603050405020304" pitchFamily="18" charset="0"/>
                <a:cs typeface="Times New Roman" panose="02020603050405020304" pitchFamily="18" charset="0"/>
              </a:rPr>
              <a:t>Penh. Adjoining </a:t>
            </a:r>
            <a:r>
              <a:rPr lang="en-US" sz="1400" b="1" dirty="0">
                <a:latin typeface="Times New Roman" panose="02020603050405020304" pitchFamily="18" charset="0"/>
                <a:cs typeface="Times New Roman" panose="02020603050405020304" pitchFamily="18" charset="0"/>
              </a:rPr>
              <a:t>the main campus is the Institute of Foreign Languages—beautiful landscaping, </a:t>
            </a:r>
            <a:r>
              <a:rPr lang="en-US" sz="1400" b="1" dirty="0" smtClean="0">
                <a:latin typeface="Times New Roman" panose="02020603050405020304" pitchFamily="18" charset="0"/>
                <a:cs typeface="Times New Roman" panose="02020603050405020304" pitchFamily="18" charset="0"/>
              </a:rPr>
              <a:t>amazing </a:t>
            </a:r>
            <a:r>
              <a:rPr lang="en-US" sz="1400" b="1" dirty="0">
                <a:latin typeface="Times New Roman" panose="02020603050405020304" pitchFamily="18" charset="0"/>
                <a:cs typeface="Times New Roman" panose="02020603050405020304" pitchFamily="18" charset="0"/>
              </a:rPr>
              <a:t>architecture, and conducive learning environment.</a:t>
            </a:r>
            <a:endParaRPr lang="ja-JP" altLang="en-US" sz="14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0" name="正方形/長方形 9"/>
          <p:cNvSpPr/>
          <p:nvPr/>
        </p:nvSpPr>
        <p:spPr>
          <a:xfrm>
            <a:off x="300174" y="8049344"/>
            <a:ext cx="2952327" cy="1368152"/>
          </a:xfrm>
          <a:prstGeom prst="rect">
            <a:avLst/>
          </a:prstGeom>
          <a:noFill/>
          <a:ln w="762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1400" b="1" dirty="0" smtClean="0">
                <a:latin typeface="Times New Roman" panose="02020603050405020304" pitchFamily="18" charset="0"/>
                <a:cs typeface="Times New Roman" panose="02020603050405020304" pitchFamily="18" charset="0"/>
              </a:rPr>
              <a:t>Roughly one kilometer further from town lies RUPP Campus II, in which the departments of History, Sociology and Philosophy reside—peaceful and high quality education center.</a:t>
            </a:r>
            <a:endParaRPr lang="ja-JP" altLang="en-US" sz="14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pic>
        <p:nvPicPr>
          <p:cNvPr id="3" name="Picture 2" descr="200px-RUPP_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4664" y="165021"/>
            <a:ext cx="1022975" cy="1043563"/>
          </a:xfrm>
          <a:prstGeom prst="rect">
            <a:avLst/>
          </a:prstGeom>
        </p:spPr>
      </p:pic>
      <p:pic>
        <p:nvPicPr>
          <p:cNvPr id="5" name="Picture 4" descr="slideshow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12841"/>
            <a:ext cx="6858000" cy="1785937"/>
          </a:xfrm>
          <a:prstGeom prst="rect">
            <a:avLst/>
          </a:prstGeom>
        </p:spPr>
      </p:pic>
      <p:pic>
        <p:nvPicPr>
          <p:cNvPr id="7" name="Picture 6" descr="6120433535_b90e83e256_z.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405" y="5423892"/>
            <a:ext cx="3337867" cy="2226983"/>
          </a:xfrm>
          <a:prstGeom prst="rect">
            <a:avLst/>
          </a:prstGeom>
        </p:spPr>
      </p:pic>
      <p:pic>
        <p:nvPicPr>
          <p:cNvPr id="9" name="Picture 8" descr="Royal_University_of_Phnom_Penh_Campus_2.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8392" y="7662428"/>
            <a:ext cx="3212976" cy="2141984"/>
          </a:xfrm>
          <a:prstGeom prst="rect">
            <a:avLst/>
          </a:prstGeom>
        </p:spPr>
      </p:pic>
    </p:spTree>
    <p:extLst>
      <p:ext uri="{BB962C8B-B14F-4D97-AF65-F5344CB8AC3E}">
        <p14:creationId xmlns:p14="http://schemas.microsoft.com/office/powerpoint/2010/main" val="14314105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980728" y="225898"/>
            <a:ext cx="5146104" cy="769441"/>
          </a:xfrm>
          <a:prstGeom prst="rect">
            <a:avLst/>
          </a:prstGeom>
          <a:noFill/>
        </p:spPr>
        <p:txBody>
          <a:bodyPr wrap="square" rtlCol="0">
            <a:spAutoFit/>
          </a:bodyPr>
          <a:lstStyle/>
          <a:p>
            <a:pPr algn="ctr"/>
            <a:r>
              <a:rPr kumimoji="1" lang="en-US" altLang="ja-JP" sz="4400" dirty="0" smtClean="0">
                <a:latin typeface="Gill Sans Ultra Bold" panose="020B0A02020104020203" pitchFamily="34" charset="0"/>
              </a:rPr>
              <a:t>-</a:t>
            </a:r>
            <a:r>
              <a:rPr lang="en-US" altLang="ja-JP" sz="4400" dirty="0" smtClean="0">
                <a:latin typeface="Gill Sans Ultra Bold" panose="020B0A02020104020203" pitchFamily="34" charset="0"/>
              </a:rPr>
              <a:t>Introduction</a:t>
            </a:r>
            <a:r>
              <a:rPr kumimoji="1" lang="en-US" altLang="ja-JP" sz="4400" dirty="0" smtClean="0">
                <a:latin typeface="Gill Sans Ultra Bold" panose="020B0A02020104020203" pitchFamily="34" charset="0"/>
              </a:rPr>
              <a:t>-</a:t>
            </a:r>
            <a:endParaRPr kumimoji="1" lang="ja-JP" altLang="en-US" sz="4400" dirty="0">
              <a:latin typeface="Gill Sans Ultra Bold" panose="020B0A02020104020203" pitchFamily="34" charset="0"/>
            </a:endParaRPr>
          </a:p>
        </p:txBody>
      </p:sp>
      <p:sp>
        <p:nvSpPr>
          <p:cNvPr id="8" name="テキスト ボックス 7"/>
          <p:cNvSpPr txBox="1"/>
          <p:nvPr/>
        </p:nvSpPr>
        <p:spPr>
          <a:xfrm>
            <a:off x="1994965" y="776536"/>
            <a:ext cx="2868093" cy="461665"/>
          </a:xfrm>
          <a:prstGeom prst="rect">
            <a:avLst/>
          </a:prstGeom>
          <a:noFill/>
        </p:spPr>
        <p:txBody>
          <a:bodyPr wrap="none" rtlCol="0">
            <a:spAutoFit/>
          </a:bodyPr>
          <a:lstStyle/>
          <a:p>
            <a:pPr algn="ctr"/>
            <a:r>
              <a:rPr lang="en-US" altLang="ja-JP" sz="2400" b="1" u="sng" dirty="0" smtClean="0">
                <a:latin typeface="Times New Roman" panose="02020603050405020304" pitchFamily="18" charset="0"/>
                <a:cs typeface="Times New Roman" panose="02020603050405020304" pitchFamily="18" charset="0"/>
              </a:rPr>
              <a:t>-Members of </a:t>
            </a:r>
            <a:r>
              <a:rPr lang="en-US" altLang="ja-JP" sz="2400" b="1" u="sng" dirty="0">
                <a:latin typeface="Times New Roman" panose="02020603050405020304" pitchFamily="18" charset="0"/>
                <a:cs typeface="Times New Roman" panose="02020603050405020304" pitchFamily="18" charset="0"/>
              </a:rPr>
              <a:t>RUPP</a:t>
            </a:r>
            <a:r>
              <a:rPr lang="en-US" altLang="ja-JP" sz="2400" b="1" u="sng" dirty="0" smtClean="0">
                <a:latin typeface="Times New Roman" panose="02020603050405020304" pitchFamily="18" charset="0"/>
                <a:cs typeface="Times New Roman" panose="02020603050405020304" pitchFamily="18" charset="0"/>
              </a:rPr>
              <a:t>-</a:t>
            </a:r>
            <a:endParaRPr kumimoji="1" lang="ja-JP" altLang="en-US" sz="2400" b="1" u="sng" dirty="0">
              <a:latin typeface="Times New Roman" panose="02020603050405020304" pitchFamily="18" charset="0"/>
              <a:cs typeface="Times New Roman" panose="02020603050405020304" pitchFamily="18" charset="0"/>
            </a:endParaRPr>
          </a:p>
        </p:txBody>
      </p:sp>
      <p:sp>
        <p:nvSpPr>
          <p:cNvPr id="5" name="AutoShape 2" descr="https://fbcdn-sphotos-d-a.akamaihd.net/hphotos-ak-xpf1/v/t1.0-9/10486129_10202645405118388_5598578074794172213_n.jpg?oh=0d684e6afc2d7acdf89e4b17c1e1c450&amp;oe=54EA13D7&amp;__gda__=1424545192_2809944fb752dcf990a72be14e9a014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 name="テキスト ボックス 8"/>
          <p:cNvSpPr txBox="1"/>
          <p:nvPr/>
        </p:nvSpPr>
        <p:spPr>
          <a:xfrm>
            <a:off x="288141" y="2059485"/>
            <a:ext cx="2117909"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altLang="ja-JP" b="1" dirty="0" err="1">
                <a:latin typeface="Times New Roman" panose="02020603050405020304" pitchFamily="18" charset="0"/>
                <a:cs typeface="Times New Roman" panose="02020603050405020304" pitchFamily="18" charset="0"/>
              </a:rPr>
              <a:t>Tak</a:t>
            </a:r>
            <a:r>
              <a:rPr lang="en-US" altLang="ja-JP" b="1" dirty="0">
                <a:latin typeface="Times New Roman" panose="02020603050405020304" pitchFamily="18" charset="0"/>
                <a:cs typeface="Times New Roman" panose="02020603050405020304" pitchFamily="18" charset="0"/>
              </a:rPr>
              <a:t> KEAN</a:t>
            </a:r>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391" y="2792760"/>
            <a:ext cx="2145898" cy="17672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テキスト ボックス 16"/>
          <p:cNvSpPr txBox="1"/>
          <p:nvPr/>
        </p:nvSpPr>
        <p:spPr>
          <a:xfrm>
            <a:off x="281399" y="5856220"/>
            <a:ext cx="2117909"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altLang="ja-JP" b="1" dirty="0" err="1">
                <a:latin typeface="Times New Roman" panose="02020603050405020304" pitchFamily="18" charset="0"/>
                <a:cs typeface="Times New Roman" panose="02020603050405020304" pitchFamily="18" charset="0"/>
              </a:rPr>
              <a:t>Ngorn</a:t>
            </a:r>
            <a:r>
              <a:rPr lang="en-US" altLang="ja-JP" b="1" dirty="0">
                <a:latin typeface="Times New Roman" panose="02020603050405020304" pitchFamily="18" charset="0"/>
                <a:cs typeface="Times New Roman" panose="02020603050405020304" pitchFamily="18" charset="0"/>
              </a:rPr>
              <a:t> </a:t>
            </a:r>
            <a:r>
              <a:rPr lang="en-US" altLang="ja-JP" b="1" dirty="0" err="1">
                <a:latin typeface="Times New Roman" panose="02020603050405020304" pitchFamily="18" charset="0"/>
                <a:cs typeface="Times New Roman" panose="02020603050405020304" pitchFamily="18" charset="0"/>
              </a:rPr>
              <a:t>Moi</a:t>
            </a:r>
            <a:endParaRPr lang="ja-JP" altLang="en-US" b="1" dirty="0">
              <a:latin typeface="Times New Roman" panose="02020603050405020304" pitchFamily="18" charset="0"/>
              <a:cs typeface="Times New Roman" panose="02020603050405020304" pitchFamily="18" charset="0"/>
            </a:endParaRPr>
          </a:p>
        </p:txBody>
      </p:sp>
      <p:pic>
        <p:nvPicPr>
          <p:cNvPr id="18" name="図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141" y="6771748"/>
            <a:ext cx="2073840" cy="15584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横巻き 10"/>
          <p:cNvSpPr/>
          <p:nvPr/>
        </p:nvSpPr>
        <p:spPr>
          <a:xfrm>
            <a:off x="2564904" y="5745088"/>
            <a:ext cx="4104456" cy="2865856"/>
          </a:xfrm>
          <a:prstGeom prst="horizontalScroll">
            <a:avLst/>
          </a:prstGeom>
          <a:solidFill>
            <a:schemeClr val="lt1">
              <a:alpha val="70000"/>
            </a:schemeClr>
          </a:solidFill>
          <a:ln w="76200"/>
        </p:spPr>
        <p:style>
          <a:lnRef idx="2">
            <a:schemeClr val="accent2"/>
          </a:lnRef>
          <a:fillRef idx="1">
            <a:schemeClr val="lt1"/>
          </a:fillRef>
          <a:effectRef idx="0">
            <a:schemeClr val="accent2"/>
          </a:effectRef>
          <a:fontRef idx="minor">
            <a:schemeClr val="dk1"/>
          </a:fontRef>
        </p:style>
        <p:txBody>
          <a:bodyPr wrap="square" lIns="90000" rIns="36000" rtlCol="0" anchor="ctr">
            <a:noAutofit/>
          </a:bodyPr>
          <a:lstStyle/>
          <a:p>
            <a:pPr algn="just"/>
            <a:r>
              <a:rPr lang="en-US" altLang="ja-JP" sz="1600" b="1" dirty="0">
                <a:solidFill>
                  <a:schemeClr val="tx1">
                    <a:lumMod val="85000"/>
                    <a:lumOff val="15000"/>
                  </a:schemeClr>
                </a:solidFill>
                <a:latin typeface="Times New Roman" panose="02020603050405020304" pitchFamily="18" charset="0"/>
                <a:cs typeface="Times New Roman" panose="02020603050405020304" pitchFamily="18" charset="0"/>
              </a:rPr>
              <a:t>Hello! I am </a:t>
            </a:r>
            <a:r>
              <a:rPr lang="en-US" altLang="ja-JP" sz="1600" b="1" dirty="0" err="1">
                <a:solidFill>
                  <a:schemeClr val="tx1">
                    <a:lumMod val="85000"/>
                    <a:lumOff val="15000"/>
                  </a:schemeClr>
                </a:solidFill>
                <a:latin typeface="Times New Roman" panose="02020603050405020304" pitchFamily="18" charset="0"/>
                <a:cs typeface="Times New Roman" panose="02020603050405020304" pitchFamily="18" charset="0"/>
              </a:rPr>
              <a:t>Moi</a:t>
            </a:r>
            <a:r>
              <a:rPr lang="en-US" altLang="ja-JP" sz="1600" b="1" dirty="0">
                <a:solidFill>
                  <a:schemeClr val="tx1">
                    <a:lumMod val="85000"/>
                    <a:lumOff val="15000"/>
                  </a:schemeClr>
                </a:solidFill>
                <a:latin typeface="Times New Roman" panose="02020603050405020304" pitchFamily="18" charset="0"/>
                <a:cs typeface="Times New Roman" panose="02020603050405020304" pitchFamily="18" charset="0"/>
              </a:rPr>
              <a:t>. I was happy to visit OPU last year. I got more experiences during my mission in OSAKA. I like working in group. My favorite sports are table tennis and swimming.  Nice to knowing you all!</a:t>
            </a:r>
          </a:p>
        </p:txBody>
      </p:sp>
      <p:sp>
        <p:nvSpPr>
          <p:cNvPr id="12" name="横巻き 11"/>
          <p:cNvSpPr/>
          <p:nvPr/>
        </p:nvSpPr>
        <p:spPr>
          <a:xfrm>
            <a:off x="2564904" y="1457954"/>
            <a:ext cx="4104456" cy="4067381"/>
          </a:xfrm>
          <a:prstGeom prst="horizontalScroll">
            <a:avLst>
              <a:gd name="adj" fmla="val 6852"/>
            </a:avLst>
          </a:prstGeom>
          <a:solidFill>
            <a:schemeClr val="lt1">
              <a:alpha val="70000"/>
            </a:schemeClr>
          </a:solidFill>
          <a:ln w="76200"/>
        </p:spPr>
        <p:style>
          <a:lnRef idx="2">
            <a:schemeClr val="accent2"/>
          </a:lnRef>
          <a:fillRef idx="1">
            <a:schemeClr val="lt1"/>
          </a:fillRef>
          <a:effectRef idx="0">
            <a:schemeClr val="accent2"/>
          </a:effectRef>
          <a:fontRef idx="minor">
            <a:schemeClr val="dk1"/>
          </a:fontRef>
        </p:style>
        <p:txBody>
          <a:bodyPr wrap="square" lIns="90000" rIns="36000" rtlCol="0" anchor="ctr">
            <a:noAutofit/>
          </a:bodyPr>
          <a:lstStyle/>
          <a:p>
            <a:pPr algn="just"/>
            <a:r>
              <a:rPr lang="en-US" altLang="ja-JP" sz="1600" b="1" dirty="0">
                <a:latin typeface="Times New Roman" panose="02020603050405020304" pitchFamily="18" charset="0"/>
                <a:cs typeface="Times New Roman" panose="02020603050405020304" pitchFamily="18" charset="0"/>
              </a:rPr>
              <a:t>Call me TAK. I am very happy to be a part in this Booklet. I am flexible, creative, patient, persistent, sincere, honest and I have sense of humor. I like reading, learning the differences such as people </a:t>
            </a:r>
            <a:r>
              <a:rPr lang="en-US" altLang="ja-JP" sz="1600" b="1" dirty="0" smtClean="0">
                <a:latin typeface="Times New Roman" panose="02020603050405020304" pitchFamily="18" charset="0"/>
                <a:cs typeface="Times New Roman" panose="02020603050405020304" pitchFamily="18" charset="0"/>
              </a:rPr>
              <a:t>and</a:t>
            </a:r>
            <a:r>
              <a:rPr lang="ja-JP" altLang="en-US" sz="1600" b="1" dirty="0" smtClean="0">
                <a:latin typeface="Times New Roman" panose="02020603050405020304" pitchFamily="18" charset="0"/>
                <a:cs typeface="Times New Roman" panose="02020603050405020304" pitchFamily="18" charset="0"/>
              </a:rPr>
              <a:t> </a:t>
            </a:r>
            <a:r>
              <a:rPr lang="en-US" altLang="ja-JP" sz="1600" b="1" dirty="0" smtClean="0">
                <a:latin typeface="Times New Roman" panose="02020603050405020304" pitchFamily="18" charset="0"/>
                <a:cs typeface="Times New Roman" panose="02020603050405020304" pitchFamily="18" charset="0"/>
              </a:rPr>
              <a:t>technologies </a:t>
            </a:r>
            <a:r>
              <a:rPr lang="en-US" altLang="ja-JP" sz="1600" b="1" dirty="0">
                <a:latin typeface="Times New Roman" panose="02020603050405020304" pitchFamily="18" charset="0"/>
                <a:cs typeface="Times New Roman" panose="02020603050405020304" pitchFamily="18" charset="0"/>
              </a:rPr>
              <a:t>on our  </a:t>
            </a:r>
            <a:r>
              <a:rPr lang="en-US" altLang="ja-JP" sz="1600" b="1" dirty="0" smtClean="0">
                <a:latin typeface="Times New Roman" panose="02020603050405020304" pitchFamily="18" charset="0"/>
                <a:cs typeface="Times New Roman" panose="02020603050405020304" pitchFamily="18" charset="0"/>
              </a:rPr>
              <a:t>charming</a:t>
            </a:r>
            <a:r>
              <a:rPr lang="en-US" altLang="ja-JP" sz="1600" b="1" dirty="0">
                <a:latin typeface="Times New Roman" panose="02020603050405020304" pitchFamily="18" charset="0"/>
                <a:cs typeface="Times New Roman" panose="02020603050405020304" pitchFamily="18" charset="0"/>
              </a:rPr>
              <a:t> planet. I love researching, traveling, making friends and playing table tennis. I also love nature, sea, mountain, metropolitan, or nightlife.  I enjoy all indoor and outdoor activities.</a:t>
            </a:r>
            <a:endParaRPr lang="en-US" altLang="ja-JP" sz="16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780451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1267</TotalTime>
  <Words>4032</Words>
  <Application>Microsoft Office PowerPoint</Application>
  <PresentationFormat>A4 210 x 297 mm</PresentationFormat>
  <Paragraphs>281</Paragraphs>
  <Slides>42</Slides>
  <Notes>3</Notes>
  <HiddenSlides>0</HiddenSlides>
  <MMClips>0</MMClips>
  <ScaleCrop>false</ScaleCrop>
  <HeadingPairs>
    <vt:vector size="6" baseType="variant">
      <vt:variant>
        <vt:lpstr>使用されているフォント</vt:lpstr>
      </vt:variant>
      <vt:variant>
        <vt:i4>8</vt:i4>
      </vt:variant>
      <vt:variant>
        <vt:lpstr>テーマ</vt:lpstr>
      </vt:variant>
      <vt:variant>
        <vt:i4>4</vt:i4>
      </vt:variant>
      <vt:variant>
        <vt:lpstr>スライド タイトル</vt:lpstr>
      </vt:variant>
      <vt:variant>
        <vt:i4>42</vt:i4>
      </vt:variant>
    </vt:vector>
  </HeadingPairs>
  <TitlesOfParts>
    <vt:vector size="54" baseType="lpstr">
      <vt:lpstr>ＭＳ Ｐゴシック</vt:lpstr>
      <vt:lpstr>ＭＳ 明朝</vt:lpstr>
      <vt:lpstr>Arial</vt:lpstr>
      <vt:lpstr>Calibri</vt:lpstr>
      <vt:lpstr>Calibri Light</vt:lpstr>
      <vt:lpstr>Gill Sans Ultra Bold</vt:lpstr>
      <vt:lpstr>Times New Roman</vt:lpstr>
      <vt:lpstr>Wingdings</vt:lpstr>
      <vt:lpstr>Office ​​テーマ</vt:lpstr>
      <vt:lpstr>1_Office ​​テーマ</vt:lpstr>
      <vt:lpstr>2_Office ​​テーマ</vt:lpstr>
      <vt:lpstr>デザインの設定</vt:lpstr>
      <vt:lpstr>PowerPoint プレゼンテーション</vt:lpstr>
      <vt:lpstr>PowerPoint プレゼンテーション</vt:lpstr>
      <vt:lpstr>PowerPoint プレゼンテーション</vt:lpstr>
      <vt:lpstr>PowerPoint プレゼンテーション</vt:lpstr>
      <vt:lpstr>-Preface-</vt:lpstr>
      <vt:lpstr>PowerPoint プレゼンテーション</vt:lpstr>
      <vt:lpstr> Introduction of RUPP and OPU</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Activities</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Our Message </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Kishimoto</dc:creator>
  <cp:lastModifiedBy>Hiroki Taniguchi</cp:lastModifiedBy>
  <cp:revision>134</cp:revision>
  <cp:lastPrinted>2015-02-24T08:41:45Z</cp:lastPrinted>
  <dcterms:created xsi:type="dcterms:W3CDTF">2014-11-06T09:53:48Z</dcterms:created>
  <dcterms:modified xsi:type="dcterms:W3CDTF">2015-02-24T09:07:51Z</dcterms:modified>
</cp:coreProperties>
</file>